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7772400" cy="10058400"/>
  <p:notesSz cx="7102475" cy="9388475"/>
  <p:embeddedFontLst>
    <p:embeddedFont>
      <p:font typeface="Garet" panose="020B0604020202020204" charset="0"/>
      <p:regular r:id="rId8"/>
    </p:embeddedFont>
    <p:embeddedFont>
      <p:font typeface="Calibri" panose="020F0502020204030204" pitchFamily="34" charset="0"/>
      <p:regular r:id="rId9"/>
      <p:bold r:id="rId10"/>
      <p:italic r:id="rId11"/>
      <p:boldItalic r:id="rId12"/>
    </p:embeddedFont>
    <p:embeddedFont>
      <p:font typeface="Open Sans Bold" panose="020B0604020202020204" charset="0"/>
      <p:regular r:id="rId13"/>
    </p:embeddedFont>
    <p:embeddedFont>
      <p:font typeface="Canva Sans" panose="020B0604020202020204" charset="0"/>
      <p:regular r:id="rId14"/>
    </p:embeddedFont>
    <p:embeddedFont>
      <p:font typeface="Bahnschrift SemiBold" panose="020B0502040204020203" pitchFamily="34" charset="0"/>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234C39-630B-4263-A0AD-76B4FCAE72F0}" v="14" dt="2024-10-10T13:47:31.6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217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heme" Target="theme/theme1.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lvin chilel" userId="aa0fd6d29d7cc2c5" providerId="LiveId" clId="{E0234C39-630B-4263-A0AD-76B4FCAE72F0}"/>
    <pc:docChg chg="undo custSel modSld">
      <pc:chgData name="kelvin chilel" userId="aa0fd6d29d7cc2c5" providerId="LiveId" clId="{E0234C39-630B-4263-A0AD-76B4FCAE72F0}" dt="2024-10-10T13:51:14.291" v="385" actId="5793"/>
      <pc:docMkLst>
        <pc:docMk/>
      </pc:docMkLst>
      <pc:sldChg chg="modSp mod">
        <pc:chgData name="kelvin chilel" userId="aa0fd6d29d7cc2c5" providerId="LiveId" clId="{E0234C39-630B-4263-A0AD-76B4FCAE72F0}" dt="2024-10-10T13:43:24.705" v="207" actId="1076"/>
        <pc:sldMkLst>
          <pc:docMk/>
          <pc:sldMk cId="0" sldId="257"/>
        </pc:sldMkLst>
        <pc:spChg chg="mod">
          <ac:chgData name="kelvin chilel" userId="aa0fd6d29d7cc2c5" providerId="LiveId" clId="{E0234C39-630B-4263-A0AD-76B4FCAE72F0}" dt="2024-10-10T13:43:06.697" v="206" actId="14100"/>
          <ac:spMkLst>
            <pc:docMk/>
            <pc:sldMk cId="0" sldId="257"/>
            <ac:spMk id="8" creationId="{00000000-0000-0000-0000-000000000000}"/>
          </ac:spMkLst>
        </pc:spChg>
        <pc:spChg chg="mod">
          <ac:chgData name="kelvin chilel" userId="aa0fd6d29d7cc2c5" providerId="LiveId" clId="{E0234C39-630B-4263-A0AD-76B4FCAE72F0}" dt="2024-10-10T13:43:24.705" v="207" actId="1076"/>
          <ac:spMkLst>
            <pc:docMk/>
            <pc:sldMk cId="0" sldId="257"/>
            <ac:spMk id="9" creationId="{00000000-0000-0000-0000-000000000000}"/>
          </ac:spMkLst>
        </pc:spChg>
        <pc:spChg chg="mod">
          <ac:chgData name="kelvin chilel" userId="aa0fd6d29d7cc2c5" providerId="LiveId" clId="{E0234C39-630B-4263-A0AD-76B4FCAE72F0}" dt="2024-10-10T13:42:32.274" v="201" actId="20577"/>
          <ac:spMkLst>
            <pc:docMk/>
            <pc:sldMk cId="0" sldId="257"/>
            <ac:spMk id="10" creationId="{00000000-0000-0000-0000-000000000000}"/>
          </ac:spMkLst>
        </pc:spChg>
        <pc:grpChg chg="mod">
          <ac:chgData name="kelvin chilel" userId="aa0fd6d29d7cc2c5" providerId="LiveId" clId="{E0234C39-630B-4263-A0AD-76B4FCAE72F0}" dt="2024-10-10T13:43:02.396" v="205" actId="1076"/>
          <ac:grpSpMkLst>
            <pc:docMk/>
            <pc:sldMk cId="0" sldId="257"/>
            <ac:grpSpMk id="2" creationId="{00000000-0000-0000-0000-000000000000}"/>
          </ac:grpSpMkLst>
        </pc:grpChg>
      </pc:sldChg>
      <pc:sldChg chg="addSp delSp modSp mod">
        <pc:chgData name="kelvin chilel" userId="aa0fd6d29d7cc2c5" providerId="LiveId" clId="{E0234C39-630B-4263-A0AD-76B4FCAE72F0}" dt="2024-10-10T13:35:34.922" v="10" actId="1076"/>
        <pc:sldMkLst>
          <pc:docMk/>
          <pc:sldMk cId="0" sldId="258"/>
        </pc:sldMkLst>
        <pc:spChg chg="mod">
          <ac:chgData name="kelvin chilel" userId="aa0fd6d29d7cc2c5" providerId="LiveId" clId="{E0234C39-630B-4263-A0AD-76B4FCAE72F0}" dt="2024-10-10T13:35:04.972" v="1" actId="1076"/>
          <ac:spMkLst>
            <pc:docMk/>
            <pc:sldMk cId="0" sldId="258"/>
            <ac:spMk id="3" creationId="{00000000-0000-0000-0000-000000000000}"/>
          </ac:spMkLst>
        </pc:spChg>
        <pc:spChg chg="del">
          <ac:chgData name="kelvin chilel" userId="aa0fd6d29d7cc2c5" providerId="LiveId" clId="{E0234C39-630B-4263-A0AD-76B4FCAE72F0}" dt="2024-10-10T13:34:59.524" v="0" actId="478"/>
          <ac:spMkLst>
            <pc:docMk/>
            <pc:sldMk cId="0" sldId="258"/>
            <ac:spMk id="7" creationId="{00000000-0000-0000-0000-000000000000}"/>
          </ac:spMkLst>
        </pc:spChg>
        <pc:spChg chg="mod">
          <ac:chgData name="kelvin chilel" userId="aa0fd6d29d7cc2c5" providerId="LiveId" clId="{E0234C39-630B-4263-A0AD-76B4FCAE72F0}" dt="2024-10-10T13:35:08.725" v="3" actId="20577"/>
          <ac:spMkLst>
            <pc:docMk/>
            <pc:sldMk cId="0" sldId="258"/>
            <ac:spMk id="8" creationId="{00000000-0000-0000-0000-000000000000}"/>
          </ac:spMkLst>
        </pc:spChg>
        <pc:grpChg chg="mod">
          <ac:chgData name="kelvin chilel" userId="aa0fd6d29d7cc2c5" providerId="LiveId" clId="{E0234C39-630B-4263-A0AD-76B4FCAE72F0}" dt="2024-10-10T13:35:34.922" v="10" actId="1076"/>
          <ac:grpSpMkLst>
            <pc:docMk/>
            <pc:sldMk cId="0" sldId="258"/>
            <ac:grpSpMk id="2" creationId="{00000000-0000-0000-0000-000000000000}"/>
          </ac:grpSpMkLst>
        </pc:grpChg>
        <pc:picChg chg="add mod">
          <ac:chgData name="kelvin chilel" userId="aa0fd6d29d7cc2c5" providerId="LiveId" clId="{E0234C39-630B-4263-A0AD-76B4FCAE72F0}" dt="2024-10-10T13:35:20.715" v="9" actId="1076"/>
          <ac:picMkLst>
            <pc:docMk/>
            <pc:sldMk cId="0" sldId="258"/>
            <ac:picMk id="10" creationId="{6941C6E5-2E80-BDC8-8D52-FF17C309B5C5}"/>
          </ac:picMkLst>
        </pc:picChg>
      </pc:sldChg>
      <pc:sldChg chg="addSp delSp modSp mod">
        <pc:chgData name="kelvin chilel" userId="aa0fd6d29d7cc2c5" providerId="LiveId" clId="{E0234C39-630B-4263-A0AD-76B4FCAE72F0}" dt="2024-10-10T13:47:31.626" v="244" actId="1076"/>
        <pc:sldMkLst>
          <pc:docMk/>
          <pc:sldMk cId="0" sldId="259"/>
        </pc:sldMkLst>
        <pc:spChg chg="del mod">
          <ac:chgData name="kelvin chilel" userId="aa0fd6d29d7cc2c5" providerId="LiveId" clId="{E0234C39-630B-4263-A0AD-76B4FCAE72F0}" dt="2024-10-10T13:44:08.675" v="211"/>
          <ac:spMkLst>
            <pc:docMk/>
            <pc:sldMk cId="0" sldId="259"/>
            <ac:spMk id="8" creationId="{00000000-0000-0000-0000-000000000000}"/>
          </ac:spMkLst>
        </pc:spChg>
        <pc:spChg chg="add mod">
          <ac:chgData name="kelvin chilel" userId="aa0fd6d29d7cc2c5" providerId="LiveId" clId="{E0234C39-630B-4263-A0AD-76B4FCAE72F0}" dt="2024-10-10T13:47:17.552" v="241" actId="1076"/>
          <ac:spMkLst>
            <pc:docMk/>
            <pc:sldMk cId="0" sldId="259"/>
            <ac:spMk id="9" creationId="{B8E8776B-1AFC-8677-F717-0ED76433B165}"/>
          </ac:spMkLst>
        </pc:spChg>
        <pc:spChg chg="add mod">
          <ac:chgData name="kelvin chilel" userId="aa0fd6d29d7cc2c5" providerId="LiveId" clId="{E0234C39-630B-4263-A0AD-76B4FCAE72F0}" dt="2024-10-10T13:47:31.626" v="244" actId="1076"/>
          <ac:spMkLst>
            <pc:docMk/>
            <pc:sldMk cId="0" sldId="259"/>
            <ac:spMk id="15" creationId="{23BFF3BD-8F9A-B686-B6B6-5EF5514ADFDD}"/>
          </ac:spMkLst>
        </pc:spChg>
        <pc:grpChg chg="mod">
          <ac:chgData name="kelvin chilel" userId="aa0fd6d29d7cc2c5" providerId="LiveId" clId="{E0234C39-630B-4263-A0AD-76B4FCAE72F0}" dt="2024-10-10T13:45:21.813" v="219" actId="1076"/>
          <ac:grpSpMkLst>
            <pc:docMk/>
            <pc:sldMk cId="0" sldId="259"/>
            <ac:grpSpMk id="2" creationId="{00000000-0000-0000-0000-000000000000}"/>
          </ac:grpSpMkLst>
        </pc:grpChg>
        <pc:grpChg chg="add">
          <ac:chgData name="kelvin chilel" userId="aa0fd6d29d7cc2c5" providerId="LiveId" clId="{E0234C39-630B-4263-A0AD-76B4FCAE72F0}" dt="2024-10-10T13:44:07.325" v="209"/>
          <ac:grpSpMkLst>
            <pc:docMk/>
            <pc:sldMk cId="0" sldId="259"/>
            <ac:grpSpMk id="10" creationId="{D9AEF0A7-2E97-86D6-64DB-4B5FA705EFF4}"/>
          </ac:grpSpMkLst>
        </pc:grpChg>
      </pc:sldChg>
      <pc:sldChg chg="addSp delSp modSp mod">
        <pc:chgData name="kelvin chilel" userId="aa0fd6d29d7cc2c5" providerId="LiveId" clId="{E0234C39-630B-4263-A0AD-76B4FCAE72F0}" dt="2024-10-10T13:38:42.001" v="188" actId="14100"/>
        <pc:sldMkLst>
          <pc:docMk/>
          <pc:sldMk cId="0" sldId="260"/>
        </pc:sldMkLst>
        <pc:spChg chg="mod">
          <ac:chgData name="kelvin chilel" userId="aa0fd6d29d7cc2c5" providerId="LiveId" clId="{E0234C39-630B-4263-A0AD-76B4FCAE72F0}" dt="2024-10-10T13:38:35.453" v="187" actId="14100"/>
          <ac:spMkLst>
            <pc:docMk/>
            <pc:sldMk cId="0" sldId="260"/>
            <ac:spMk id="7" creationId="{00000000-0000-0000-0000-000000000000}"/>
          </ac:spMkLst>
        </pc:spChg>
        <pc:spChg chg="add del mod">
          <ac:chgData name="kelvin chilel" userId="aa0fd6d29d7cc2c5" providerId="LiveId" clId="{E0234C39-630B-4263-A0AD-76B4FCAE72F0}" dt="2024-10-10T13:38:42.001" v="188" actId="14100"/>
          <ac:spMkLst>
            <pc:docMk/>
            <pc:sldMk cId="0" sldId="260"/>
            <ac:spMk id="8" creationId="{00000000-0000-0000-0000-000000000000}"/>
          </ac:spMkLst>
        </pc:spChg>
      </pc:sldChg>
      <pc:sldChg chg="modSp mod">
        <pc:chgData name="kelvin chilel" userId="aa0fd6d29d7cc2c5" providerId="LiveId" clId="{E0234C39-630B-4263-A0AD-76B4FCAE72F0}" dt="2024-10-10T13:36:55.334" v="143" actId="20577"/>
        <pc:sldMkLst>
          <pc:docMk/>
          <pc:sldMk cId="0" sldId="261"/>
        </pc:sldMkLst>
        <pc:spChg chg="mod">
          <ac:chgData name="kelvin chilel" userId="aa0fd6d29d7cc2c5" providerId="LiveId" clId="{E0234C39-630B-4263-A0AD-76B4FCAE72F0}" dt="2024-10-10T13:36:55.334" v="143" actId="20577"/>
          <ac:spMkLst>
            <pc:docMk/>
            <pc:sldMk cId="0" sldId="261"/>
            <ac:spMk id="8" creationId="{00000000-0000-0000-0000-000000000000}"/>
          </ac:spMkLst>
        </pc:spChg>
      </pc:sldChg>
      <pc:sldChg chg="modSp mod">
        <pc:chgData name="kelvin chilel" userId="aa0fd6d29d7cc2c5" providerId="LiveId" clId="{E0234C39-630B-4263-A0AD-76B4FCAE72F0}" dt="2024-10-10T13:51:14.291" v="385" actId="5793"/>
        <pc:sldMkLst>
          <pc:docMk/>
          <pc:sldMk cId="0" sldId="262"/>
        </pc:sldMkLst>
        <pc:spChg chg="mod">
          <ac:chgData name="kelvin chilel" userId="aa0fd6d29d7cc2c5" providerId="LiveId" clId="{E0234C39-630B-4263-A0AD-76B4FCAE72F0}" dt="2024-10-10T13:51:14.291" v="385" actId="5793"/>
          <ac:spMkLst>
            <pc:docMk/>
            <pc:sldMk cId="0" sldId="262"/>
            <ac:spMk id="2" creationId="{00000000-0000-0000-0000-000000000000}"/>
          </ac:spMkLst>
        </pc:spChg>
        <pc:spChg chg="mod">
          <ac:chgData name="kelvin chilel" userId="aa0fd6d29d7cc2c5" providerId="LiveId" clId="{E0234C39-630B-4263-A0AD-76B4FCAE72F0}" dt="2024-10-10T13:50:43.903" v="368" actId="1076"/>
          <ac:spMkLst>
            <pc:docMk/>
            <pc:sldMk cId="0" sldId="262"/>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3.sv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355E"/>
        </a:solidFill>
        <a:effectLst/>
      </p:bgPr>
    </p:bg>
    <p:spTree>
      <p:nvGrpSpPr>
        <p:cNvPr id="1" name=""/>
        <p:cNvGrpSpPr/>
        <p:nvPr/>
      </p:nvGrpSpPr>
      <p:grpSpPr>
        <a:xfrm>
          <a:off x="0" y="0"/>
          <a:ext cx="0" cy="0"/>
          <a:chOff x="0" y="0"/>
          <a:chExt cx="0" cy="0"/>
        </a:xfrm>
      </p:grpSpPr>
      <p:sp>
        <p:nvSpPr>
          <p:cNvPr id="2" name="Freeform 2"/>
          <p:cNvSpPr/>
          <p:nvPr/>
        </p:nvSpPr>
        <p:spPr>
          <a:xfrm>
            <a:off x="-184086" y="2251979"/>
            <a:ext cx="8288005" cy="9058700"/>
          </a:xfrm>
          <a:custGeom>
            <a:avLst/>
            <a:gdLst/>
            <a:ahLst/>
            <a:cxnLst/>
            <a:rect l="l" t="t" r="r" b="b"/>
            <a:pathLst>
              <a:path w="8288005" h="9058700">
                <a:moveTo>
                  <a:pt x="0" y="0"/>
                </a:moveTo>
                <a:lnTo>
                  <a:pt x="8288005" y="0"/>
                </a:lnTo>
                <a:lnTo>
                  <a:pt x="8288005" y="9058699"/>
                </a:lnTo>
                <a:lnTo>
                  <a:pt x="0" y="9058699"/>
                </a:lnTo>
                <a:lnTo>
                  <a:pt x="0" y="0"/>
                </a:lnTo>
                <a:close/>
              </a:path>
            </a:pathLst>
          </a:custGeom>
          <a:blipFill>
            <a:blip r:embed="rId2">
              <a:alphaModFix amt="39000"/>
            </a:blip>
            <a:stretch>
              <a:fillRect l="-32025" r="-32025"/>
            </a:stretch>
          </a:blipFill>
          <a:ln cap="sq">
            <a:noFill/>
            <a:prstDash val="solid"/>
            <a:miter/>
          </a:ln>
        </p:spPr>
        <p:txBody>
          <a:bodyPr/>
          <a:lstStyle/>
          <a:p>
            <a:endParaRPr lang="es-GT"/>
          </a:p>
        </p:txBody>
      </p:sp>
      <p:sp>
        <p:nvSpPr>
          <p:cNvPr id="3" name="Freeform 3"/>
          <p:cNvSpPr/>
          <p:nvPr/>
        </p:nvSpPr>
        <p:spPr>
          <a:xfrm>
            <a:off x="-2133600" y="-3200400"/>
            <a:ext cx="11631736" cy="11631736"/>
          </a:xfrm>
          <a:custGeom>
            <a:avLst/>
            <a:gdLst/>
            <a:ahLst/>
            <a:cxnLst/>
            <a:rect l="l" t="t" r="r" b="b"/>
            <a:pathLst>
              <a:path w="11631736" h="11631736">
                <a:moveTo>
                  <a:pt x="0" y="0"/>
                </a:moveTo>
                <a:lnTo>
                  <a:pt x="11631736" y="0"/>
                </a:lnTo>
                <a:lnTo>
                  <a:pt x="11631736" y="11631736"/>
                </a:lnTo>
                <a:lnTo>
                  <a:pt x="0" y="1163173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a:ln cap="sq">
            <a:noFill/>
            <a:prstDash val="solid"/>
            <a:miter/>
          </a:ln>
        </p:spPr>
        <p:txBody>
          <a:bodyPr/>
          <a:lstStyle/>
          <a:p>
            <a:endParaRPr lang="es-GT"/>
          </a:p>
        </p:txBody>
      </p:sp>
      <p:sp>
        <p:nvSpPr>
          <p:cNvPr id="4" name="Freeform 4"/>
          <p:cNvSpPr/>
          <p:nvPr/>
        </p:nvSpPr>
        <p:spPr>
          <a:xfrm rot="-8100000">
            <a:off x="-3008839" y="1189197"/>
            <a:ext cx="9874948" cy="5173680"/>
          </a:xfrm>
          <a:custGeom>
            <a:avLst/>
            <a:gdLst/>
            <a:ahLst/>
            <a:cxnLst/>
            <a:rect l="l" t="t" r="r" b="b"/>
            <a:pathLst>
              <a:path w="9874948" h="5173680">
                <a:moveTo>
                  <a:pt x="0" y="0"/>
                </a:moveTo>
                <a:lnTo>
                  <a:pt x="9874947" y="0"/>
                </a:lnTo>
                <a:lnTo>
                  <a:pt x="9874947" y="5173680"/>
                </a:lnTo>
                <a:lnTo>
                  <a:pt x="0" y="517368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a:ln cap="sq">
            <a:noFill/>
            <a:prstDash val="solid"/>
            <a:miter/>
          </a:ln>
        </p:spPr>
        <p:txBody>
          <a:bodyPr/>
          <a:lstStyle/>
          <a:p>
            <a:endParaRPr lang="es-GT"/>
          </a:p>
        </p:txBody>
      </p:sp>
      <p:sp>
        <p:nvSpPr>
          <p:cNvPr id="5" name="Freeform 5"/>
          <p:cNvSpPr/>
          <p:nvPr/>
        </p:nvSpPr>
        <p:spPr>
          <a:xfrm>
            <a:off x="2642823" y="7279148"/>
            <a:ext cx="2678035" cy="2678035"/>
          </a:xfrm>
          <a:custGeom>
            <a:avLst/>
            <a:gdLst/>
            <a:ahLst/>
            <a:cxnLst/>
            <a:rect l="l" t="t" r="r" b="b"/>
            <a:pathLst>
              <a:path w="2678035" h="2678035">
                <a:moveTo>
                  <a:pt x="0" y="0"/>
                </a:moveTo>
                <a:lnTo>
                  <a:pt x="2678034" y="0"/>
                </a:lnTo>
                <a:lnTo>
                  <a:pt x="2678034" y="2678034"/>
                </a:lnTo>
                <a:lnTo>
                  <a:pt x="0" y="2678034"/>
                </a:lnTo>
                <a:lnTo>
                  <a:pt x="0" y="0"/>
                </a:lnTo>
                <a:close/>
              </a:path>
            </a:pathLst>
          </a:custGeom>
          <a:blipFill>
            <a:blip r:embed="rId7"/>
            <a:stretch>
              <a:fillRect/>
            </a:stretch>
          </a:blipFill>
        </p:spPr>
        <p:txBody>
          <a:bodyPr/>
          <a:lstStyle/>
          <a:p>
            <a:endParaRPr lang="es-GT"/>
          </a:p>
        </p:txBody>
      </p:sp>
      <p:sp>
        <p:nvSpPr>
          <p:cNvPr id="6" name="Freeform 6"/>
          <p:cNvSpPr/>
          <p:nvPr/>
        </p:nvSpPr>
        <p:spPr>
          <a:xfrm>
            <a:off x="5320857" y="7524558"/>
            <a:ext cx="2269908" cy="2269908"/>
          </a:xfrm>
          <a:custGeom>
            <a:avLst/>
            <a:gdLst/>
            <a:ahLst/>
            <a:cxnLst/>
            <a:rect l="l" t="t" r="r" b="b"/>
            <a:pathLst>
              <a:path w="2269908" h="2269908">
                <a:moveTo>
                  <a:pt x="0" y="0"/>
                </a:moveTo>
                <a:lnTo>
                  <a:pt x="2269909" y="0"/>
                </a:lnTo>
                <a:lnTo>
                  <a:pt x="2269909" y="2269908"/>
                </a:lnTo>
                <a:lnTo>
                  <a:pt x="0" y="2269908"/>
                </a:lnTo>
                <a:lnTo>
                  <a:pt x="0" y="0"/>
                </a:lnTo>
                <a:close/>
              </a:path>
            </a:pathLst>
          </a:custGeom>
          <a:blipFill>
            <a:blip r:embed="rId8"/>
            <a:stretch>
              <a:fillRect/>
            </a:stretch>
          </a:blipFill>
        </p:spPr>
        <p:txBody>
          <a:bodyPr/>
          <a:lstStyle/>
          <a:p>
            <a:endParaRPr lang="es-GT"/>
          </a:p>
        </p:txBody>
      </p:sp>
      <p:sp>
        <p:nvSpPr>
          <p:cNvPr id="7" name="Freeform 7"/>
          <p:cNvSpPr/>
          <p:nvPr/>
        </p:nvSpPr>
        <p:spPr>
          <a:xfrm>
            <a:off x="544103" y="7797836"/>
            <a:ext cx="1640659" cy="1640659"/>
          </a:xfrm>
          <a:custGeom>
            <a:avLst/>
            <a:gdLst/>
            <a:ahLst/>
            <a:cxnLst/>
            <a:rect l="l" t="t" r="r" b="b"/>
            <a:pathLst>
              <a:path w="1640659" h="1640659">
                <a:moveTo>
                  <a:pt x="0" y="0"/>
                </a:moveTo>
                <a:lnTo>
                  <a:pt x="1640659" y="0"/>
                </a:lnTo>
                <a:lnTo>
                  <a:pt x="1640659" y="1640658"/>
                </a:lnTo>
                <a:lnTo>
                  <a:pt x="0" y="1640658"/>
                </a:lnTo>
                <a:lnTo>
                  <a:pt x="0" y="0"/>
                </a:lnTo>
                <a:close/>
              </a:path>
            </a:pathLst>
          </a:custGeom>
          <a:blipFill>
            <a:blip r:embed="rId9"/>
            <a:stretch>
              <a:fillRect/>
            </a:stretch>
          </a:blipFill>
        </p:spPr>
        <p:txBody>
          <a:bodyPr/>
          <a:lstStyle/>
          <a:p>
            <a:endParaRPr lang="es-GT"/>
          </a:p>
        </p:txBody>
      </p:sp>
      <p:sp>
        <p:nvSpPr>
          <p:cNvPr id="8" name="Freeform 8"/>
          <p:cNvSpPr/>
          <p:nvPr/>
        </p:nvSpPr>
        <p:spPr>
          <a:xfrm>
            <a:off x="0" y="193525"/>
            <a:ext cx="6246476" cy="3433861"/>
          </a:xfrm>
          <a:custGeom>
            <a:avLst/>
            <a:gdLst/>
            <a:ahLst/>
            <a:cxnLst/>
            <a:rect l="l" t="t" r="r" b="b"/>
            <a:pathLst>
              <a:path w="6246476" h="3433861">
                <a:moveTo>
                  <a:pt x="0" y="0"/>
                </a:moveTo>
                <a:lnTo>
                  <a:pt x="6246476" y="0"/>
                </a:lnTo>
                <a:lnTo>
                  <a:pt x="6246476" y="3433860"/>
                </a:lnTo>
                <a:lnTo>
                  <a:pt x="0" y="3433860"/>
                </a:lnTo>
                <a:lnTo>
                  <a:pt x="0" y="0"/>
                </a:lnTo>
                <a:close/>
              </a:path>
            </a:pathLst>
          </a:custGeom>
          <a:blipFill>
            <a:blip r:embed="rId10"/>
            <a:stretch>
              <a:fillRect l="-57173" t="-10756" b="-10756"/>
            </a:stretch>
          </a:blipFill>
        </p:spPr>
        <p:txBody>
          <a:bodyPr/>
          <a:lstStyle/>
          <a:p>
            <a:endParaRPr lang="es-GT"/>
          </a:p>
        </p:txBody>
      </p:sp>
      <p:sp>
        <p:nvSpPr>
          <p:cNvPr id="9" name="Cuadro de texto 2"/>
          <p:cNvSpPr txBox="1">
            <a:spLocks noChangeArrowheads="1"/>
          </p:cNvSpPr>
          <p:nvPr/>
        </p:nvSpPr>
        <p:spPr bwMode="auto">
          <a:xfrm>
            <a:off x="1219200" y="4482782"/>
            <a:ext cx="5334000" cy="1092835"/>
          </a:xfrm>
          <a:prstGeom prst="rect">
            <a:avLst/>
          </a:prstGeom>
          <a:noFill/>
          <a:ln w="9525">
            <a:noFill/>
            <a:miter lim="800000"/>
            <a:headEnd/>
            <a:tailEnd/>
          </a:ln>
        </p:spPr>
        <p:txBody>
          <a:bodyPr rot="0" vert="horz" wrap="square" lIns="91440" tIns="45720" rIns="91440" bIns="45720" anchor="t" anchorCtr="0">
            <a:spAutoFit/>
          </a:bodyPr>
          <a:lstStyle/>
          <a:p>
            <a:pPr algn="ctr">
              <a:lnSpc>
                <a:spcPct val="107000"/>
              </a:lnSpc>
              <a:spcAft>
                <a:spcPts val="800"/>
              </a:spcAft>
            </a:pPr>
            <a:r>
              <a:rPr lang="es-MX" sz="2400">
                <a:solidFill>
                  <a:srgbClr val="000000"/>
                </a:solidFill>
                <a:effectLst/>
                <a:latin typeface="Bahnschrift SemiBold" panose="020B0502040204020203" pitchFamily="34" charset="0"/>
                <a:ea typeface="Calibri" panose="020F0502020204030204" pitchFamily="34" charset="0"/>
              </a:rPr>
              <a:t>PARTICIPANTE:</a:t>
            </a:r>
            <a:endParaRPr lang="es-MX" sz="1100">
              <a:solidFill>
                <a:srgbClr val="000000"/>
              </a:solidFill>
              <a:effectLst/>
              <a:latin typeface="Calibri" panose="020F0502020204030204" pitchFamily="34" charset="0"/>
              <a:ea typeface="Calibri" panose="020F0502020204030204" pitchFamily="34" charset="0"/>
            </a:endParaRPr>
          </a:p>
          <a:p>
            <a:pPr algn="ctr">
              <a:lnSpc>
                <a:spcPct val="107000"/>
              </a:lnSpc>
              <a:spcAft>
                <a:spcPts val="800"/>
              </a:spcAft>
            </a:pPr>
            <a:r>
              <a:rPr lang="es-MX" sz="2400">
                <a:solidFill>
                  <a:srgbClr val="000000"/>
                </a:solidFill>
                <a:effectLst/>
                <a:latin typeface="Bahnschrift SemiBold" panose="020B0502040204020203" pitchFamily="34" charset="0"/>
                <a:ea typeface="Calibri" panose="020F0502020204030204" pitchFamily="34" charset="0"/>
              </a:rPr>
              <a:t>Abdiel Israel Alonzo Sum</a:t>
            </a:r>
            <a:endParaRPr lang="es-MX" sz="1100">
              <a:solidFill>
                <a:srgbClr val="000000"/>
              </a:solidFill>
              <a:effectLst/>
              <a:latin typeface="Calibri" panose="020F0502020204030204" pitchFamily="34" charset="0"/>
              <a:ea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3244" y="773418"/>
            <a:ext cx="6825909" cy="9297731"/>
            <a:chOff x="0" y="0"/>
            <a:chExt cx="2650486" cy="3610289"/>
          </a:xfrm>
        </p:grpSpPr>
        <p:sp>
          <p:nvSpPr>
            <p:cNvPr id="3" name="Freeform 3"/>
            <p:cNvSpPr/>
            <p:nvPr/>
          </p:nvSpPr>
          <p:spPr>
            <a:xfrm>
              <a:off x="0" y="0"/>
              <a:ext cx="2650486" cy="3610289"/>
            </a:xfrm>
            <a:custGeom>
              <a:avLst/>
              <a:gdLst/>
              <a:ahLst/>
              <a:cxnLst/>
              <a:rect l="l" t="t" r="r" b="b"/>
              <a:pathLst>
                <a:path w="2650486" h="3610289">
                  <a:moveTo>
                    <a:pt x="34026" y="0"/>
                  </a:moveTo>
                  <a:lnTo>
                    <a:pt x="2616460" y="0"/>
                  </a:lnTo>
                  <a:cubicBezTo>
                    <a:pt x="2635252" y="0"/>
                    <a:pt x="2650486" y="15234"/>
                    <a:pt x="2650486" y="34026"/>
                  </a:cubicBezTo>
                  <a:lnTo>
                    <a:pt x="2650486" y="3576263"/>
                  </a:lnTo>
                  <a:cubicBezTo>
                    <a:pt x="2650486" y="3585287"/>
                    <a:pt x="2646901" y="3593941"/>
                    <a:pt x="2640520" y="3600322"/>
                  </a:cubicBezTo>
                  <a:cubicBezTo>
                    <a:pt x="2634139" y="3606704"/>
                    <a:pt x="2625484" y="3610289"/>
                    <a:pt x="2616460" y="3610289"/>
                  </a:cubicBezTo>
                  <a:lnTo>
                    <a:pt x="34026" y="3610289"/>
                  </a:lnTo>
                  <a:cubicBezTo>
                    <a:pt x="25002" y="3610289"/>
                    <a:pt x="16347" y="3606704"/>
                    <a:pt x="9966" y="3600322"/>
                  </a:cubicBezTo>
                  <a:cubicBezTo>
                    <a:pt x="3585" y="3593941"/>
                    <a:pt x="0" y="3585287"/>
                    <a:pt x="0" y="3576263"/>
                  </a:cubicBezTo>
                  <a:lnTo>
                    <a:pt x="0" y="34026"/>
                  </a:lnTo>
                  <a:cubicBezTo>
                    <a:pt x="0" y="25002"/>
                    <a:pt x="3585" y="16347"/>
                    <a:pt x="9966" y="9966"/>
                  </a:cubicBezTo>
                  <a:cubicBezTo>
                    <a:pt x="16347" y="3585"/>
                    <a:pt x="25002" y="0"/>
                    <a:pt x="34026" y="0"/>
                  </a:cubicBezTo>
                  <a:close/>
                </a:path>
              </a:pathLst>
            </a:custGeom>
            <a:solidFill>
              <a:srgbClr val="000000">
                <a:alpha val="0"/>
              </a:srgbClr>
            </a:solidFill>
            <a:ln w="19050" cap="rnd">
              <a:solidFill>
                <a:srgbClr val="18355E"/>
              </a:solidFill>
              <a:prstDash val="solid"/>
              <a:round/>
            </a:ln>
          </p:spPr>
          <p:txBody>
            <a:bodyPr/>
            <a:lstStyle/>
            <a:p>
              <a:endParaRPr lang="es-GT"/>
            </a:p>
          </p:txBody>
        </p:sp>
        <p:sp>
          <p:nvSpPr>
            <p:cNvPr id="4" name="TextBox 4"/>
            <p:cNvSpPr txBox="1"/>
            <p:nvPr/>
          </p:nvSpPr>
          <p:spPr>
            <a:xfrm>
              <a:off x="0" y="-28575"/>
              <a:ext cx="2650486" cy="3638864"/>
            </a:xfrm>
            <a:prstGeom prst="rect">
              <a:avLst/>
            </a:prstGeom>
          </p:spPr>
          <p:txBody>
            <a:bodyPr lIns="50800" tIns="50800" rIns="50800" bIns="50800" rtlCol="0" anchor="ctr"/>
            <a:lstStyle/>
            <a:p>
              <a:pPr algn="ctr">
                <a:lnSpc>
                  <a:spcPts val="1960"/>
                </a:lnSpc>
                <a:spcBef>
                  <a:spcPct val="0"/>
                </a:spcBef>
              </a:pPr>
              <a:endParaRPr/>
            </a:p>
          </p:txBody>
        </p:sp>
      </p:grpSp>
      <p:sp>
        <p:nvSpPr>
          <p:cNvPr id="5" name="Freeform 5"/>
          <p:cNvSpPr/>
          <p:nvPr/>
        </p:nvSpPr>
        <p:spPr>
          <a:xfrm>
            <a:off x="608730" y="513365"/>
            <a:ext cx="2790985" cy="405961"/>
          </a:xfrm>
          <a:custGeom>
            <a:avLst/>
            <a:gdLst/>
            <a:ahLst/>
            <a:cxnLst/>
            <a:rect l="l" t="t" r="r" b="b"/>
            <a:pathLst>
              <a:path w="2790985" h="405961">
                <a:moveTo>
                  <a:pt x="0" y="0"/>
                </a:moveTo>
                <a:lnTo>
                  <a:pt x="2790984" y="0"/>
                </a:lnTo>
                <a:lnTo>
                  <a:pt x="2790984" y="405962"/>
                </a:lnTo>
                <a:lnTo>
                  <a:pt x="0" y="40596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s-GT"/>
          </a:p>
        </p:txBody>
      </p:sp>
      <p:sp>
        <p:nvSpPr>
          <p:cNvPr id="6" name="Freeform 6"/>
          <p:cNvSpPr/>
          <p:nvPr/>
        </p:nvSpPr>
        <p:spPr>
          <a:xfrm rot="-10800000">
            <a:off x="4301326" y="9078179"/>
            <a:ext cx="2790985" cy="405961"/>
          </a:xfrm>
          <a:custGeom>
            <a:avLst/>
            <a:gdLst/>
            <a:ahLst/>
            <a:cxnLst/>
            <a:rect l="l" t="t" r="r" b="b"/>
            <a:pathLst>
              <a:path w="2790985" h="405961">
                <a:moveTo>
                  <a:pt x="0" y="0"/>
                </a:moveTo>
                <a:lnTo>
                  <a:pt x="2790984" y="0"/>
                </a:lnTo>
                <a:lnTo>
                  <a:pt x="2790984" y="405962"/>
                </a:lnTo>
                <a:lnTo>
                  <a:pt x="0" y="40596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s-GT"/>
          </a:p>
        </p:txBody>
      </p:sp>
      <p:sp>
        <p:nvSpPr>
          <p:cNvPr id="7" name="TextBox 7"/>
          <p:cNvSpPr txBox="1"/>
          <p:nvPr/>
        </p:nvSpPr>
        <p:spPr>
          <a:xfrm>
            <a:off x="2684723" y="1334692"/>
            <a:ext cx="2402953" cy="409572"/>
          </a:xfrm>
          <a:prstGeom prst="rect">
            <a:avLst/>
          </a:prstGeom>
        </p:spPr>
        <p:txBody>
          <a:bodyPr lIns="0" tIns="0" rIns="0" bIns="0" rtlCol="0" anchor="t">
            <a:spAutoFit/>
          </a:bodyPr>
          <a:lstStyle/>
          <a:p>
            <a:pPr algn="ctr">
              <a:lnSpc>
                <a:spcPts val="3395"/>
              </a:lnSpc>
              <a:spcBef>
                <a:spcPct val="0"/>
              </a:spcBef>
            </a:pPr>
            <a:r>
              <a:rPr lang="en-US" sz="2425" spc="80" dirty="0">
                <a:solidFill>
                  <a:srgbClr val="18355E"/>
                </a:solidFill>
                <a:latin typeface="Garet"/>
                <a:ea typeface="Garet"/>
                <a:cs typeface="Garet"/>
                <a:sym typeface="Garet"/>
              </a:rPr>
              <a:t>DESCRIPCIÓN:</a:t>
            </a:r>
          </a:p>
        </p:txBody>
      </p:sp>
      <p:sp>
        <p:nvSpPr>
          <p:cNvPr id="8" name="TextBox 8"/>
          <p:cNvSpPr txBox="1"/>
          <p:nvPr/>
        </p:nvSpPr>
        <p:spPr>
          <a:xfrm rot="10800000" flipV="1">
            <a:off x="2136442" y="5338272"/>
            <a:ext cx="3499511" cy="856325"/>
          </a:xfrm>
          <a:prstGeom prst="rect">
            <a:avLst/>
          </a:prstGeom>
        </p:spPr>
        <p:txBody>
          <a:bodyPr wrap="square" lIns="0" tIns="0" rIns="0" bIns="0" rtlCol="0" anchor="t">
            <a:spAutoFit/>
          </a:bodyPr>
          <a:lstStyle/>
          <a:p>
            <a:pPr algn="ctr">
              <a:lnSpc>
                <a:spcPts val="3395"/>
              </a:lnSpc>
              <a:spcBef>
                <a:spcPct val="0"/>
              </a:spcBef>
            </a:pPr>
            <a:r>
              <a:rPr lang="en-US" sz="2425" spc="80" dirty="0">
                <a:solidFill>
                  <a:srgbClr val="18355E"/>
                </a:solidFill>
                <a:latin typeface="Garet"/>
                <a:ea typeface="Garet"/>
                <a:cs typeface="Garet"/>
                <a:sym typeface="Garet"/>
              </a:rPr>
              <a:t>OBJETIVO PRINCIPAL:</a:t>
            </a:r>
          </a:p>
        </p:txBody>
      </p:sp>
      <p:sp>
        <p:nvSpPr>
          <p:cNvPr id="9" name="TextBox 9"/>
          <p:cNvSpPr txBox="1"/>
          <p:nvPr/>
        </p:nvSpPr>
        <p:spPr>
          <a:xfrm>
            <a:off x="1068517" y="1846883"/>
            <a:ext cx="5683341" cy="3205173"/>
          </a:xfrm>
          <a:prstGeom prst="rect">
            <a:avLst/>
          </a:prstGeom>
        </p:spPr>
        <p:txBody>
          <a:bodyPr wrap="square" lIns="0" tIns="0" rIns="0" bIns="0" rtlCol="0" anchor="t">
            <a:spAutoFit/>
          </a:bodyPr>
          <a:lstStyle/>
          <a:p>
            <a:pPr algn="just">
              <a:lnSpc>
                <a:spcPts val="2082"/>
              </a:lnSpc>
            </a:pPr>
            <a:r>
              <a:rPr lang="es-GT" sz="1400" dirty="0" smtClean="0">
                <a:solidFill>
                  <a:srgbClr val="000000"/>
                </a:solidFill>
                <a:latin typeface="Arial" panose="020B0604020202020204" pitchFamily="34" charset="0"/>
                <a:ea typeface="Calibri" panose="020F0502020204030204" pitchFamily="34" charset="0"/>
                <a:cs typeface="Arial" panose="020B0604020202020204" pitchFamily="34" charset="0"/>
                <a:sym typeface="Canva Sans"/>
              </a:rPr>
              <a:t>Esté es un proyecto diseñado para la empresa  “Creaciones </a:t>
            </a:r>
            <a:r>
              <a:rPr lang="es-GT" sz="1400" dirty="0" err="1" smtClean="0">
                <a:solidFill>
                  <a:srgbClr val="000000"/>
                </a:solidFill>
                <a:latin typeface="Arial" panose="020B0604020202020204" pitchFamily="34" charset="0"/>
                <a:ea typeface="Calibri" panose="020F0502020204030204" pitchFamily="34" charset="0"/>
                <a:cs typeface="Arial" panose="020B0604020202020204" pitchFamily="34" charset="0"/>
                <a:sym typeface="Canva Sans"/>
              </a:rPr>
              <a:t>Bezaleel</a:t>
            </a:r>
            <a:r>
              <a:rPr lang="es-GT" sz="1400" dirty="0" smtClean="0">
                <a:solidFill>
                  <a:srgbClr val="000000"/>
                </a:solidFill>
                <a:latin typeface="Arial" panose="020B0604020202020204" pitchFamily="34" charset="0"/>
                <a:ea typeface="Calibri" panose="020F0502020204030204" pitchFamily="34" charset="0"/>
                <a:cs typeface="Arial" panose="020B0604020202020204" pitchFamily="34" charset="0"/>
                <a:sym typeface="Canva Sans"/>
              </a:rPr>
              <a:t>”, l</a:t>
            </a:r>
            <a:r>
              <a:rPr lang="es-MX" sz="1400" dirty="0" smtClean="0">
                <a:solidFill>
                  <a:srgbClr val="000000"/>
                </a:solidFill>
                <a:latin typeface="Arial" panose="020B0604020202020204" pitchFamily="34" charset="0"/>
                <a:ea typeface="Calibri" panose="020F0502020204030204" pitchFamily="34" charset="0"/>
                <a:cs typeface="Arial" panose="020B0604020202020204" pitchFamily="34" charset="0"/>
                <a:sym typeface="Canva Sans"/>
              </a:rPr>
              <a:t>a </a:t>
            </a:r>
            <a:r>
              <a:rPr lang="es-MX" sz="1400" dirty="0">
                <a:solidFill>
                  <a:srgbClr val="000000"/>
                </a:solidFill>
                <a:latin typeface="Arial" panose="020B0604020202020204" pitchFamily="34" charset="0"/>
                <a:ea typeface="Calibri" panose="020F0502020204030204" pitchFamily="34" charset="0"/>
                <a:cs typeface="Arial" panose="020B0604020202020204" pitchFamily="34" charset="0"/>
                <a:sym typeface="Canva Sans"/>
              </a:rPr>
              <a:t>cual se dedica a producir accesorios </a:t>
            </a:r>
            <a:r>
              <a:rPr lang="es-MX" sz="1400" dirty="0" smtClean="0">
                <a:solidFill>
                  <a:srgbClr val="000000"/>
                </a:solidFill>
                <a:latin typeface="Arial" panose="020B0604020202020204" pitchFamily="34" charset="0"/>
                <a:ea typeface="Calibri" panose="020F0502020204030204" pitchFamily="34" charset="0"/>
                <a:cs typeface="Arial" panose="020B0604020202020204" pitchFamily="34" charset="0"/>
                <a:sym typeface="Canva Sans"/>
              </a:rPr>
              <a:t>en </a:t>
            </a:r>
            <a:r>
              <a:rPr lang="es-MX" sz="1400" dirty="0">
                <a:solidFill>
                  <a:srgbClr val="000000"/>
                </a:solidFill>
                <a:latin typeface="Arial" panose="020B0604020202020204" pitchFamily="34" charset="0"/>
                <a:ea typeface="Calibri" panose="020F0502020204030204" pitchFamily="34" charset="0"/>
                <a:cs typeface="Arial" panose="020B0604020202020204" pitchFamily="34" charset="0"/>
                <a:sym typeface="Canva Sans"/>
              </a:rPr>
              <a:t>bisutería fina, porcelana, joyería y manualidades en general.</a:t>
            </a:r>
            <a:r>
              <a:rPr lang="es-GT" sz="1400" dirty="0" smtClean="0">
                <a:solidFill>
                  <a:srgbClr val="000000"/>
                </a:solidFill>
                <a:latin typeface="Arial" panose="020B0604020202020204" pitchFamily="34" charset="0"/>
                <a:ea typeface="Calibri" panose="020F0502020204030204" pitchFamily="34" charset="0"/>
                <a:cs typeface="Arial" panose="020B0604020202020204" pitchFamily="34" charset="0"/>
                <a:sym typeface="Canva Sans"/>
              </a:rPr>
              <a:t> Esta empresa se ha encontrado con la necesidad de actualizar su sistema de inventario, control de ventas, clientes y productos. Este proyecto fue elaborado en Apache </a:t>
            </a:r>
            <a:r>
              <a:rPr lang="es-GT" sz="1400" dirty="0" err="1" smtClean="0">
                <a:solidFill>
                  <a:srgbClr val="000000"/>
                </a:solidFill>
                <a:latin typeface="Arial" panose="020B0604020202020204" pitchFamily="34" charset="0"/>
                <a:ea typeface="Calibri" panose="020F0502020204030204" pitchFamily="34" charset="0"/>
                <a:cs typeface="Arial" panose="020B0604020202020204" pitchFamily="34" charset="0"/>
                <a:sym typeface="Canva Sans"/>
              </a:rPr>
              <a:t>NetBeans</a:t>
            </a:r>
            <a:r>
              <a:rPr lang="es-GT" sz="1400" dirty="0">
                <a:solidFill>
                  <a:srgbClr val="000000"/>
                </a:solidFill>
                <a:latin typeface="Arial" panose="020B0604020202020204" pitchFamily="34" charset="0"/>
                <a:ea typeface="Calibri" panose="020F0502020204030204" pitchFamily="34" charset="0"/>
                <a:cs typeface="Arial" panose="020B0604020202020204" pitchFamily="34" charset="0"/>
                <a:sym typeface="Canva Sans"/>
              </a:rPr>
              <a:t> </a:t>
            </a:r>
            <a:r>
              <a:rPr lang="es-GT" sz="1400" dirty="0" smtClean="0">
                <a:solidFill>
                  <a:srgbClr val="000000"/>
                </a:solidFill>
                <a:latin typeface="Arial" panose="020B0604020202020204" pitchFamily="34" charset="0"/>
                <a:ea typeface="Calibri" panose="020F0502020204030204" pitchFamily="34" charset="0"/>
                <a:cs typeface="Arial" panose="020B0604020202020204" pitchFamily="34" charset="0"/>
                <a:sym typeface="Canva Sans"/>
              </a:rPr>
              <a:t>utilizando el lenguaje de programación Java y una base de datos en </a:t>
            </a:r>
            <a:r>
              <a:rPr lang="es-GT" sz="1400" dirty="0" err="1" smtClean="0">
                <a:solidFill>
                  <a:srgbClr val="000000"/>
                </a:solidFill>
                <a:latin typeface="Arial" panose="020B0604020202020204" pitchFamily="34" charset="0"/>
                <a:ea typeface="Calibri" panose="020F0502020204030204" pitchFamily="34" charset="0"/>
                <a:cs typeface="Arial" panose="020B0604020202020204" pitchFamily="34" charset="0"/>
                <a:sym typeface="Canva Sans"/>
              </a:rPr>
              <a:t>MySQL</a:t>
            </a:r>
            <a:r>
              <a:rPr lang="es-GT" sz="1400" dirty="0" smtClean="0">
                <a:solidFill>
                  <a:srgbClr val="000000"/>
                </a:solidFill>
                <a:latin typeface="Arial" panose="020B0604020202020204" pitchFamily="34" charset="0"/>
                <a:ea typeface="Calibri" panose="020F0502020204030204" pitchFamily="34" charset="0"/>
                <a:cs typeface="Arial" panose="020B0604020202020204" pitchFamily="34" charset="0"/>
                <a:sym typeface="Canva Sans"/>
              </a:rPr>
              <a:t> </a:t>
            </a:r>
            <a:r>
              <a:rPr lang="es-GT" sz="1400" dirty="0" err="1" smtClean="0">
                <a:solidFill>
                  <a:srgbClr val="000000"/>
                </a:solidFill>
                <a:latin typeface="Arial" panose="020B0604020202020204" pitchFamily="34" charset="0"/>
                <a:ea typeface="Calibri" panose="020F0502020204030204" pitchFamily="34" charset="0"/>
                <a:cs typeface="Arial" panose="020B0604020202020204" pitchFamily="34" charset="0"/>
                <a:sym typeface="Canva Sans"/>
              </a:rPr>
              <a:t>Workbench</a:t>
            </a:r>
            <a:r>
              <a:rPr lang="es-GT" sz="1400" dirty="0" smtClean="0">
                <a:solidFill>
                  <a:srgbClr val="000000"/>
                </a:solidFill>
                <a:latin typeface="Arial" panose="020B0604020202020204" pitchFamily="34" charset="0"/>
                <a:ea typeface="Calibri" panose="020F0502020204030204" pitchFamily="34" charset="0"/>
                <a:cs typeface="Arial" panose="020B0604020202020204" pitchFamily="34" charset="0"/>
                <a:sym typeface="Canva Sans"/>
              </a:rPr>
              <a:t>. En lo personal, este trabajo fue un reto, ya que Java es un lenguaje de alto nivel lo que hace que sea complicado de programar en el. Yo decidí programar en este lenguaje por el motivo de que mis conocimientos acerca de este tema no eran lo suficientes como para poder crear programas; pero con el proyecto aprendí y fortalecí múltiples conocimientos.</a:t>
            </a:r>
            <a:endParaRPr lang="en-US" sz="1200" dirty="0">
              <a:solidFill>
                <a:srgbClr val="18355E"/>
              </a:solidFill>
              <a:latin typeface="Arial" panose="020B0604020202020204" pitchFamily="34" charset="0"/>
              <a:ea typeface="Canva Sans"/>
              <a:cs typeface="Arial" panose="020B0604020202020204" pitchFamily="34" charset="0"/>
              <a:sym typeface="Canva Sans"/>
            </a:endParaRPr>
          </a:p>
        </p:txBody>
      </p:sp>
      <p:sp>
        <p:nvSpPr>
          <p:cNvPr id="10" name="TextBox 10"/>
          <p:cNvSpPr txBox="1"/>
          <p:nvPr/>
        </p:nvSpPr>
        <p:spPr>
          <a:xfrm>
            <a:off x="994034" y="6477000"/>
            <a:ext cx="5832305" cy="2154436"/>
          </a:xfrm>
          <a:prstGeom prst="rect">
            <a:avLst/>
          </a:prstGeom>
        </p:spPr>
        <p:txBody>
          <a:bodyPr lIns="0" tIns="0" rIns="0" bIns="0" rtlCol="0" anchor="t">
            <a:spAutoFit/>
          </a:bodyPr>
          <a:lstStyle/>
          <a:p>
            <a:pPr marL="342900" indent="-342900" algn="just">
              <a:lnSpc>
                <a:spcPts val="2100"/>
              </a:lnSpc>
              <a:buFont typeface="+mj-lt"/>
              <a:buAutoNum type="arabicPeriod"/>
            </a:pPr>
            <a:r>
              <a:rPr lang="es-GT" sz="1400" dirty="0" smtClean="0">
                <a:solidFill>
                  <a:srgbClr val="000000"/>
                </a:solidFill>
                <a:latin typeface="Arial" panose="020B0604020202020204" pitchFamily="34" charset="0"/>
                <a:ea typeface="Calibri" panose="020F0502020204030204" pitchFamily="34" charset="0"/>
              </a:rPr>
              <a:t>Es poder ofrecer a la empresaria Dania Sum de “Creaciones </a:t>
            </a:r>
            <a:r>
              <a:rPr lang="es-GT" sz="1400" dirty="0" err="1" smtClean="0">
                <a:solidFill>
                  <a:srgbClr val="000000"/>
                </a:solidFill>
                <a:latin typeface="Arial" panose="020B0604020202020204" pitchFamily="34" charset="0"/>
                <a:ea typeface="Calibri" panose="020F0502020204030204" pitchFamily="34" charset="0"/>
              </a:rPr>
              <a:t>Bezaleel</a:t>
            </a:r>
            <a:r>
              <a:rPr lang="es-GT" sz="1400" dirty="0" smtClean="0">
                <a:solidFill>
                  <a:srgbClr val="000000"/>
                </a:solidFill>
                <a:latin typeface="Arial" panose="020B0604020202020204" pitchFamily="34" charset="0"/>
                <a:ea typeface="Calibri" panose="020F0502020204030204" pitchFamily="34" charset="0"/>
              </a:rPr>
              <a:t>” un sistema que le facilita llevar el control de su negocio acerca de las ventas que realiza, productos que ingresan y clientes nuevos que tienen.</a:t>
            </a:r>
          </a:p>
          <a:p>
            <a:pPr marL="342900" indent="-342900" algn="just">
              <a:lnSpc>
                <a:spcPts val="2100"/>
              </a:lnSpc>
              <a:buFont typeface="+mj-lt"/>
              <a:buAutoNum type="arabicPeriod"/>
            </a:pPr>
            <a:endParaRPr lang="es-GT" sz="1400" dirty="0" smtClean="0">
              <a:solidFill>
                <a:srgbClr val="000000"/>
              </a:solidFill>
              <a:latin typeface="Arial" panose="020B0604020202020204" pitchFamily="34" charset="0"/>
              <a:ea typeface="Calibri" panose="020F0502020204030204" pitchFamily="34" charset="0"/>
            </a:endParaRPr>
          </a:p>
          <a:p>
            <a:pPr marL="342900" indent="-342900" algn="just">
              <a:lnSpc>
                <a:spcPts val="2100"/>
              </a:lnSpc>
              <a:buFont typeface="+mj-lt"/>
              <a:buAutoNum type="arabicPeriod"/>
            </a:pPr>
            <a:r>
              <a:rPr lang="es-GT" sz="1400" dirty="0" smtClean="0">
                <a:solidFill>
                  <a:srgbClr val="000000"/>
                </a:solidFill>
                <a:latin typeface="Arial" panose="020B0604020202020204" pitchFamily="34" charset="0"/>
                <a:ea typeface="Calibri" panose="020F0502020204030204" pitchFamily="34" charset="0"/>
              </a:rPr>
              <a:t>Es poder expandir y fortalecer mis conocimientos en Java y </a:t>
            </a:r>
            <a:r>
              <a:rPr lang="es-GT" sz="1400" dirty="0" err="1" smtClean="0">
                <a:solidFill>
                  <a:srgbClr val="000000"/>
                </a:solidFill>
                <a:latin typeface="Arial" panose="020B0604020202020204" pitchFamily="34" charset="0"/>
                <a:ea typeface="Calibri" panose="020F0502020204030204" pitchFamily="34" charset="0"/>
              </a:rPr>
              <a:t>MySQL</a:t>
            </a:r>
            <a:r>
              <a:rPr lang="es-GT" sz="1400" dirty="0">
                <a:solidFill>
                  <a:srgbClr val="000000"/>
                </a:solidFill>
                <a:latin typeface="Arial" panose="020B0604020202020204" pitchFamily="34" charset="0"/>
                <a:ea typeface="Calibri" panose="020F0502020204030204" pitchFamily="34" charset="0"/>
              </a:rPr>
              <a:t> </a:t>
            </a:r>
            <a:r>
              <a:rPr lang="es-GT" sz="1400" dirty="0" smtClean="0">
                <a:solidFill>
                  <a:srgbClr val="000000"/>
                </a:solidFill>
                <a:latin typeface="Arial" panose="020B0604020202020204" pitchFamily="34" charset="0"/>
                <a:ea typeface="Calibri" panose="020F0502020204030204" pitchFamily="34" charset="0"/>
              </a:rPr>
              <a:t>ya que como dije al inicio, el lenguaje de Java es uno de los complicados de trabajar.</a:t>
            </a:r>
            <a:endParaRPr lang="es-GT" sz="1400" dirty="0">
              <a:solidFill>
                <a:srgbClr val="000000"/>
              </a:solidFill>
              <a:effectLst/>
              <a:latin typeface="Arial" panose="020B0604020202020204" pitchFamily="34" charset="0"/>
              <a:ea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2687" y="438220"/>
            <a:ext cx="7007025" cy="9376531"/>
            <a:chOff x="-70327" y="-30598"/>
            <a:chExt cx="2720813" cy="3640887"/>
          </a:xfrm>
        </p:grpSpPr>
        <p:sp>
          <p:nvSpPr>
            <p:cNvPr id="3" name="Freeform 3"/>
            <p:cNvSpPr/>
            <p:nvPr/>
          </p:nvSpPr>
          <p:spPr>
            <a:xfrm>
              <a:off x="-70327" y="-30598"/>
              <a:ext cx="2650486" cy="3610289"/>
            </a:xfrm>
            <a:custGeom>
              <a:avLst/>
              <a:gdLst/>
              <a:ahLst/>
              <a:cxnLst/>
              <a:rect l="l" t="t" r="r" b="b"/>
              <a:pathLst>
                <a:path w="2650486" h="3610289">
                  <a:moveTo>
                    <a:pt x="34026" y="0"/>
                  </a:moveTo>
                  <a:lnTo>
                    <a:pt x="2616460" y="0"/>
                  </a:lnTo>
                  <a:cubicBezTo>
                    <a:pt x="2635252" y="0"/>
                    <a:pt x="2650486" y="15234"/>
                    <a:pt x="2650486" y="34026"/>
                  </a:cubicBezTo>
                  <a:lnTo>
                    <a:pt x="2650486" y="3576263"/>
                  </a:lnTo>
                  <a:cubicBezTo>
                    <a:pt x="2650486" y="3585287"/>
                    <a:pt x="2646901" y="3593941"/>
                    <a:pt x="2640520" y="3600322"/>
                  </a:cubicBezTo>
                  <a:cubicBezTo>
                    <a:pt x="2634139" y="3606704"/>
                    <a:pt x="2625484" y="3610289"/>
                    <a:pt x="2616460" y="3610289"/>
                  </a:cubicBezTo>
                  <a:lnTo>
                    <a:pt x="34026" y="3610289"/>
                  </a:lnTo>
                  <a:cubicBezTo>
                    <a:pt x="25002" y="3610289"/>
                    <a:pt x="16347" y="3606704"/>
                    <a:pt x="9966" y="3600322"/>
                  </a:cubicBezTo>
                  <a:cubicBezTo>
                    <a:pt x="3585" y="3593941"/>
                    <a:pt x="0" y="3585287"/>
                    <a:pt x="0" y="3576263"/>
                  </a:cubicBezTo>
                  <a:lnTo>
                    <a:pt x="0" y="34026"/>
                  </a:lnTo>
                  <a:cubicBezTo>
                    <a:pt x="0" y="25002"/>
                    <a:pt x="3585" y="16347"/>
                    <a:pt x="9966" y="9966"/>
                  </a:cubicBezTo>
                  <a:cubicBezTo>
                    <a:pt x="16347" y="3585"/>
                    <a:pt x="25002" y="0"/>
                    <a:pt x="34026" y="0"/>
                  </a:cubicBezTo>
                  <a:close/>
                </a:path>
              </a:pathLst>
            </a:custGeom>
            <a:solidFill>
              <a:srgbClr val="000000">
                <a:alpha val="0"/>
              </a:srgbClr>
            </a:solidFill>
            <a:ln w="19050" cap="rnd">
              <a:solidFill>
                <a:srgbClr val="18355E"/>
              </a:solidFill>
              <a:prstDash val="solid"/>
              <a:round/>
            </a:ln>
          </p:spPr>
          <p:txBody>
            <a:bodyPr/>
            <a:lstStyle/>
            <a:p>
              <a:endParaRPr lang="es-GT" dirty="0"/>
            </a:p>
          </p:txBody>
        </p:sp>
        <p:sp>
          <p:nvSpPr>
            <p:cNvPr id="4" name="TextBox 4"/>
            <p:cNvSpPr txBox="1"/>
            <p:nvPr/>
          </p:nvSpPr>
          <p:spPr>
            <a:xfrm>
              <a:off x="0" y="-28575"/>
              <a:ext cx="2650486" cy="3638864"/>
            </a:xfrm>
            <a:prstGeom prst="rect">
              <a:avLst/>
            </a:prstGeom>
          </p:spPr>
          <p:txBody>
            <a:bodyPr lIns="50800" tIns="50800" rIns="50800" bIns="50800" rtlCol="0" anchor="ctr"/>
            <a:lstStyle/>
            <a:p>
              <a:pPr algn="ctr">
                <a:lnSpc>
                  <a:spcPts val="1960"/>
                </a:lnSpc>
                <a:spcBef>
                  <a:spcPct val="0"/>
                </a:spcBef>
              </a:pPr>
              <a:endParaRPr/>
            </a:p>
          </p:txBody>
        </p:sp>
      </p:grpSp>
      <p:sp>
        <p:nvSpPr>
          <p:cNvPr id="5" name="Freeform 5"/>
          <p:cNvSpPr/>
          <p:nvPr/>
        </p:nvSpPr>
        <p:spPr>
          <a:xfrm rot="-5400000">
            <a:off x="-618252" y="1695139"/>
            <a:ext cx="2790985" cy="405961"/>
          </a:xfrm>
          <a:custGeom>
            <a:avLst/>
            <a:gdLst/>
            <a:ahLst/>
            <a:cxnLst/>
            <a:rect l="l" t="t" r="r" b="b"/>
            <a:pathLst>
              <a:path w="2790985" h="405961">
                <a:moveTo>
                  <a:pt x="0" y="0"/>
                </a:moveTo>
                <a:lnTo>
                  <a:pt x="2790984" y="0"/>
                </a:lnTo>
                <a:lnTo>
                  <a:pt x="2790984" y="405961"/>
                </a:lnTo>
                <a:lnTo>
                  <a:pt x="0" y="40596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s-GT"/>
          </a:p>
        </p:txBody>
      </p:sp>
      <p:sp>
        <p:nvSpPr>
          <p:cNvPr id="6" name="Freeform 6"/>
          <p:cNvSpPr/>
          <p:nvPr/>
        </p:nvSpPr>
        <p:spPr>
          <a:xfrm rot="5400000">
            <a:off x="5496529" y="7882976"/>
            <a:ext cx="2790985" cy="405961"/>
          </a:xfrm>
          <a:custGeom>
            <a:avLst/>
            <a:gdLst/>
            <a:ahLst/>
            <a:cxnLst/>
            <a:rect l="l" t="t" r="r" b="b"/>
            <a:pathLst>
              <a:path w="2790985" h="405961">
                <a:moveTo>
                  <a:pt x="0" y="0"/>
                </a:moveTo>
                <a:lnTo>
                  <a:pt x="2790984" y="0"/>
                </a:lnTo>
                <a:lnTo>
                  <a:pt x="2790984" y="405962"/>
                </a:lnTo>
                <a:lnTo>
                  <a:pt x="0" y="40596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s-GT"/>
          </a:p>
        </p:txBody>
      </p:sp>
      <p:sp>
        <p:nvSpPr>
          <p:cNvPr id="8" name="TextBox 8"/>
          <p:cNvSpPr txBox="1"/>
          <p:nvPr/>
        </p:nvSpPr>
        <p:spPr>
          <a:xfrm>
            <a:off x="1324297" y="1095970"/>
            <a:ext cx="4942684" cy="436017"/>
          </a:xfrm>
          <a:prstGeom prst="rect">
            <a:avLst/>
          </a:prstGeom>
        </p:spPr>
        <p:txBody>
          <a:bodyPr lIns="0" tIns="0" rIns="0" bIns="0" rtlCol="0" anchor="t">
            <a:spAutoFit/>
          </a:bodyPr>
          <a:lstStyle/>
          <a:p>
            <a:pPr algn="ctr">
              <a:lnSpc>
                <a:spcPts val="3395"/>
              </a:lnSpc>
              <a:spcBef>
                <a:spcPct val="0"/>
              </a:spcBef>
            </a:pPr>
            <a:r>
              <a:rPr lang="en-US" sz="2425" spc="80" dirty="0" err="1" smtClean="0">
                <a:solidFill>
                  <a:srgbClr val="18355E"/>
                </a:solidFill>
                <a:latin typeface="Garet"/>
                <a:ea typeface="Garet"/>
                <a:cs typeface="Garet"/>
                <a:sym typeface="Garet"/>
              </a:rPr>
              <a:t>Logotipo</a:t>
            </a:r>
            <a:r>
              <a:rPr lang="en-US" sz="2425" spc="80" dirty="0" smtClean="0">
                <a:solidFill>
                  <a:srgbClr val="18355E"/>
                </a:solidFill>
                <a:latin typeface="Garet"/>
                <a:ea typeface="Garet"/>
                <a:cs typeface="Garet"/>
                <a:sym typeface="Garet"/>
              </a:rPr>
              <a:t>:</a:t>
            </a:r>
            <a:endParaRPr lang="en-US" sz="2425" spc="80" dirty="0">
              <a:solidFill>
                <a:srgbClr val="18355E"/>
              </a:solidFill>
              <a:latin typeface="Garet"/>
              <a:ea typeface="Garet"/>
              <a:cs typeface="Garet"/>
              <a:sym typeface="Garet"/>
            </a:endParaRPr>
          </a:p>
        </p:txBody>
      </p:sp>
      <p:sp>
        <p:nvSpPr>
          <p:cNvPr id="9" name="TextBox 9"/>
          <p:cNvSpPr txBox="1"/>
          <p:nvPr/>
        </p:nvSpPr>
        <p:spPr>
          <a:xfrm>
            <a:off x="1394121" y="5602872"/>
            <a:ext cx="4803035" cy="436017"/>
          </a:xfrm>
          <a:prstGeom prst="rect">
            <a:avLst/>
          </a:prstGeom>
        </p:spPr>
        <p:txBody>
          <a:bodyPr lIns="0" tIns="0" rIns="0" bIns="0" rtlCol="0" anchor="t">
            <a:spAutoFit/>
          </a:bodyPr>
          <a:lstStyle/>
          <a:p>
            <a:pPr algn="ctr">
              <a:lnSpc>
                <a:spcPts val="3359"/>
              </a:lnSpc>
            </a:pPr>
            <a:r>
              <a:rPr lang="en-US" sz="2400" dirty="0" err="1" smtClean="0">
                <a:solidFill>
                  <a:srgbClr val="18355E"/>
                </a:solidFill>
                <a:latin typeface="Canva Sans"/>
                <a:ea typeface="Canva Sans"/>
                <a:cs typeface="Canva Sans"/>
                <a:sym typeface="Canva Sans"/>
              </a:rPr>
              <a:t>Código</a:t>
            </a:r>
            <a:r>
              <a:rPr lang="en-US" sz="2400" dirty="0" smtClean="0">
                <a:solidFill>
                  <a:srgbClr val="18355E"/>
                </a:solidFill>
                <a:latin typeface="Canva Sans"/>
                <a:ea typeface="Canva Sans"/>
                <a:cs typeface="Canva Sans"/>
                <a:sym typeface="Canva Sans"/>
              </a:rPr>
              <a:t> </a:t>
            </a:r>
            <a:r>
              <a:rPr lang="en-US" sz="2400" dirty="0" err="1" smtClean="0">
                <a:solidFill>
                  <a:srgbClr val="18355E"/>
                </a:solidFill>
                <a:latin typeface="Canva Sans"/>
                <a:ea typeface="Canva Sans"/>
                <a:cs typeface="Canva Sans"/>
                <a:sym typeface="Canva Sans"/>
              </a:rPr>
              <a:t>en</a:t>
            </a:r>
            <a:r>
              <a:rPr lang="en-US" sz="2400" dirty="0" smtClean="0">
                <a:solidFill>
                  <a:srgbClr val="18355E"/>
                </a:solidFill>
                <a:latin typeface="Canva Sans"/>
                <a:ea typeface="Canva Sans"/>
                <a:cs typeface="Canva Sans"/>
                <a:sym typeface="Canva Sans"/>
              </a:rPr>
              <a:t> </a:t>
            </a:r>
            <a:r>
              <a:rPr lang="en-US" sz="2400" dirty="0" err="1" smtClean="0">
                <a:solidFill>
                  <a:srgbClr val="18355E"/>
                </a:solidFill>
                <a:latin typeface="Canva Sans"/>
                <a:ea typeface="Canva Sans"/>
                <a:cs typeface="Canva Sans"/>
                <a:sym typeface="Canva Sans"/>
              </a:rPr>
              <a:t>Git</a:t>
            </a:r>
            <a:r>
              <a:rPr lang="en-US" sz="2400" dirty="0" smtClean="0">
                <a:solidFill>
                  <a:srgbClr val="18355E"/>
                </a:solidFill>
                <a:latin typeface="Canva Sans"/>
                <a:ea typeface="Canva Sans"/>
                <a:cs typeface="Canva Sans"/>
                <a:sym typeface="Canva Sans"/>
              </a:rPr>
              <a:t> Hub</a:t>
            </a:r>
            <a:endParaRPr lang="en-US" sz="2400" dirty="0">
              <a:solidFill>
                <a:srgbClr val="18355E"/>
              </a:solidFill>
              <a:latin typeface="Canva Sans"/>
              <a:ea typeface="Canva Sans"/>
              <a:cs typeface="Canva Sans"/>
              <a:sym typeface="Canva Sans"/>
            </a:endParaRPr>
          </a:p>
        </p:txBody>
      </p:sp>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200" y="1905810"/>
            <a:ext cx="2852287" cy="2852287"/>
          </a:xfrm>
          <a:prstGeom prst="rect">
            <a:avLst/>
          </a:prstGeom>
        </p:spPr>
      </p:pic>
      <p:pic>
        <p:nvPicPr>
          <p:cNvPr id="7" name="Imagen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2200" y="6289466"/>
            <a:ext cx="2896978" cy="289697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5493" y="183718"/>
            <a:ext cx="6825909" cy="9297731"/>
            <a:chOff x="0" y="0"/>
            <a:chExt cx="2650486" cy="3610289"/>
          </a:xfrm>
        </p:grpSpPr>
        <p:sp>
          <p:nvSpPr>
            <p:cNvPr id="3" name="Freeform 3"/>
            <p:cNvSpPr/>
            <p:nvPr/>
          </p:nvSpPr>
          <p:spPr>
            <a:xfrm>
              <a:off x="0" y="0"/>
              <a:ext cx="2650486" cy="3610289"/>
            </a:xfrm>
            <a:custGeom>
              <a:avLst/>
              <a:gdLst/>
              <a:ahLst/>
              <a:cxnLst/>
              <a:rect l="l" t="t" r="r" b="b"/>
              <a:pathLst>
                <a:path w="2650486" h="3610289">
                  <a:moveTo>
                    <a:pt x="34026" y="0"/>
                  </a:moveTo>
                  <a:lnTo>
                    <a:pt x="2616460" y="0"/>
                  </a:lnTo>
                  <a:cubicBezTo>
                    <a:pt x="2635252" y="0"/>
                    <a:pt x="2650486" y="15234"/>
                    <a:pt x="2650486" y="34026"/>
                  </a:cubicBezTo>
                  <a:lnTo>
                    <a:pt x="2650486" y="3576263"/>
                  </a:lnTo>
                  <a:cubicBezTo>
                    <a:pt x="2650486" y="3585287"/>
                    <a:pt x="2646901" y="3593941"/>
                    <a:pt x="2640520" y="3600322"/>
                  </a:cubicBezTo>
                  <a:cubicBezTo>
                    <a:pt x="2634139" y="3606704"/>
                    <a:pt x="2625484" y="3610289"/>
                    <a:pt x="2616460" y="3610289"/>
                  </a:cubicBezTo>
                  <a:lnTo>
                    <a:pt x="34026" y="3610289"/>
                  </a:lnTo>
                  <a:cubicBezTo>
                    <a:pt x="25002" y="3610289"/>
                    <a:pt x="16347" y="3606704"/>
                    <a:pt x="9966" y="3600322"/>
                  </a:cubicBezTo>
                  <a:cubicBezTo>
                    <a:pt x="3585" y="3593941"/>
                    <a:pt x="0" y="3585287"/>
                    <a:pt x="0" y="3576263"/>
                  </a:cubicBezTo>
                  <a:lnTo>
                    <a:pt x="0" y="34026"/>
                  </a:lnTo>
                  <a:cubicBezTo>
                    <a:pt x="0" y="25002"/>
                    <a:pt x="3585" y="16347"/>
                    <a:pt x="9966" y="9966"/>
                  </a:cubicBezTo>
                  <a:cubicBezTo>
                    <a:pt x="16347" y="3585"/>
                    <a:pt x="25002" y="0"/>
                    <a:pt x="34026" y="0"/>
                  </a:cubicBezTo>
                  <a:close/>
                </a:path>
              </a:pathLst>
            </a:custGeom>
            <a:solidFill>
              <a:srgbClr val="000000">
                <a:alpha val="0"/>
              </a:srgbClr>
            </a:solidFill>
            <a:ln w="19050" cap="rnd">
              <a:solidFill>
                <a:srgbClr val="18355E"/>
              </a:solidFill>
              <a:prstDash val="solid"/>
              <a:round/>
            </a:ln>
          </p:spPr>
          <p:txBody>
            <a:bodyPr/>
            <a:lstStyle/>
            <a:p>
              <a:endParaRPr lang="es-GT" dirty="0"/>
            </a:p>
          </p:txBody>
        </p:sp>
        <p:sp>
          <p:nvSpPr>
            <p:cNvPr id="4" name="TextBox 4"/>
            <p:cNvSpPr txBox="1"/>
            <p:nvPr/>
          </p:nvSpPr>
          <p:spPr>
            <a:xfrm>
              <a:off x="0" y="-28575"/>
              <a:ext cx="2650486" cy="3638864"/>
            </a:xfrm>
            <a:prstGeom prst="rect">
              <a:avLst/>
            </a:prstGeom>
          </p:spPr>
          <p:txBody>
            <a:bodyPr lIns="50800" tIns="50800" rIns="50800" bIns="50800" rtlCol="0" anchor="ctr"/>
            <a:lstStyle/>
            <a:p>
              <a:pPr algn="ctr">
                <a:lnSpc>
                  <a:spcPts val="1960"/>
                </a:lnSpc>
                <a:spcBef>
                  <a:spcPct val="0"/>
                </a:spcBef>
              </a:pPr>
              <a:endParaRPr/>
            </a:p>
          </p:txBody>
        </p:sp>
      </p:grpSp>
      <p:sp>
        <p:nvSpPr>
          <p:cNvPr id="5" name="Freeform 5"/>
          <p:cNvSpPr/>
          <p:nvPr/>
        </p:nvSpPr>
        <p:spPr>
          <a:xfrm>
            <a:off x="533400" y="527452"/>
            <a:ext cx="2790985" cy="405961"/>
          </a:xfrm>
          <a:custGeom>
            <a:avLst/>
            <a:gdLst/>
            <a:ahLst/>
            <a:cxnLst/>
            <a:rect l="l" t="t" r="r" b="b"/>
            <a:pathLst>
              <a:path w="2790985" h="405961">
                <a:moveTo>
                  <a:pt x="0" y="0"/>
                </a:moveTo>
                <a:lnTo>
                  <a:pt x="2790984" y="0"/>
                </a:lnTo>
                <a:lnTo>
                  <a:pt x="2790984" y="405961"/>
                </a:lnTo>
                <a:lnTo>
                  <a:pt x="0" y="40596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s-GT"/>
          </a:p>
        </p:txBody>
      </p:sp>
      <p:sp>
        <p:nvSpPr>
          <p:cNvPr id="6" name="Freeform 6"/>
          <p:cNvSpPr/>
          <p:nvPr/>
        </p:nvSpPr>
        <p:spPr>
          <a:xfrm rot="5400000">
            <a:off x="5496529" y="7882976"/>
            <a:ext cx="2790985" cy="405961"/>
          </a:xfrm>
          <a:custGeom>
            <a:avLst/>
            <a:gdLst/>
            <a:ahLst/>
            <a:cxnLst/>
            <a:rect l="l" t="t" r="r" b="b"/>
            <a:pathLst>
              <a:path w="2790985" h="405961">
                <a:moveTo>
                  <a:pt x="0" y="0"/>
                </a:moveTo>
                <a:lnTo>
                  <a:pt x="2790984" y="0"/>
                </a:lnTo>
                <a:lnTo>
                  <a:pt x="2790984" y="405962"/>
                </a:lnTo>
                <a:lnTo>
                  <a:pt x="0" y="40596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s-GT"/>
          </a:p>
        </p:txBody>
      </p:sp>
      <p:sp>
        <p:nvSpPr>
          <p:cNvPr id="7" name="TextBox 7"/>
          <p:cNvSpPr txBox="1"/>
          <p:nvPr/>
        </p:nvSpPr>
        <p:spPr>
          <a:xfrm>
            <a:off x="981444" y="1064992"/>
            <a:ext cx="5976098" cy="833127"/>
          </a:xfrm>
          <a:prstGeom prst="rect">
            <a:avLst/>
          </a:prstGeom>
        </p:spPr>
        <p:txBody>
          <a:bodyPr lIns="0" tIns="0" rIns="0" bIns="0" rtlCol="0" anchor="t">
            <a:spAutoFit/>
          </a:bodyPr>
          <a:lstStyle/>
          <a:p>
            <a:pPr algn="ctr">
              <a:lnSpc>
                <a:spcPts val="3395"/>
              </a:lnSpc>
            </a:pPr>
            <a:r>
              <a:rPr lang="en-US" sz="2425" spc="80" dirty="0">
                <a:solidFill>
                  <a:srgbClr val="18355E"/>
                </a:solidFill>
                <a:latin typeface="Garet"/>
                <a:ea typeface="Garet"/>
                <a:cs typeface="Garet"/>
                <a:sym typeface="Garet"/>
              </a:rPr>
              <a:t>PROCEDIMIENTOS DE INSTALACIÓN </a:t>
            </a:r>
          </a:p>
          <a:p>
            <a:pPr algn="ctr">
              <a:lnSpc>
                <a:spcPts val="3395"/>
              </a:lnSpc>
              <a:spcBef>
                <a:spcPct val="0"/>
              </a:spcBef>
            </a:pPr>
            <a:r>
              <a:rPr lang="en-US" sz="2425" spc="80" dirty="0">
                <a:solidFill>
                  <a:srgbClr val="18355E"/>
                </a:solidFill>
                <a:latin typeface="Garet"/>
                <a:ea typeface="Garet"/>
                <a:cs typeface="Garet"/>
                <a:sym typeface="Garet"/>
              </a:rPr>
              <a:t>Y CONFIGURACIÓN:</a:t>
            </a:r>
          </a:p>
        </p:txBody>
      </p:sp>
      <p:sp>
        <p:nvSpPr>
          <p:cNvPr id="9" name="Rectangle 6">
            <a:extLst>
              <a:ext uri="{FF2B5EF4-FFF2-40B4-BE49-F238E27FC236}">
                <a16:creationId xmlns:a16="http://schemas.microsoft.com/office/drawing/2014/main" id="{B8E8776B-1AFC-8677-F717-0ED76433B165}"/>
              </a:ext>
            </a:extLst>
          </p:cNvPr>
          <p:cNvSpPr>
            <a:spLocks noChangeArrowheads="1"/>
          </p:cNvSpPr>
          <p:nvPr/>
        </p:nvSpPr>
        <p:spPr bwMode="auto">
          <a:xfrm>
            <a:off x="821093" y="2232678"/>
            <a:ext cx="614268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just" defTabSz="914400" rtl="0" eaLnBrk="0" fontAlgn="base" latinLnBrk="0" hangingPunct="0">
              <a:lnSpc>
                <a:spcPct val="100000"/>
              </a:lnSpc>
              <a:spcBef>
                <a:spcPct val="0"/>
              </a:spcBef>
              <a:spcAft>
                <a:spcPct val="0"/>
              </a:spcAft>
              <a:buClrTx/>
              <a:buSzTx/>
              <a:buFontTx/>
              <a:buAutoNum type="arabicParenR"/>
              <a:tabLst/>
            </a:pPr>
            <a:r>
              <a:rPr lang="es-GT" altLang="es-GT" sz="1400" dirty="0" smtClean="0"/>
              <a:t>El usuario de debe de instalar </a:t>
            </a:r>
            <a:r>
              <a:rPr lang="es-GT" altLang="es-GT" sz="1400" dirty="0" err="1" smtClean="0"/>
              <a:t>Git</a:t>
            </a:r>
            <a:r>
              <a:rPr lang="es-GT" altLang="es-GT" sz="1400" dirty="0" smtClean="0"/>
              <a:t> </a:t>
            </a:r>
            <a:r>
              <a:rPr lang="es-GT" altLang="es-GT" sz="1400" dirty="0" err="1" smtClean="0"/>
              <a:t>Bash</a:t>
            </a:r>
            <a:r>
              <a:rPr lang="es-GT" altLang="es-GT" sz="1400" dirty="0" smtClean="0"/>
              <a:t>, Apache </a:t>
            </a:r>
            <a:r>
              <a:rPr lang="es-GT" altLang="es-GT" sz="1400" dirty="0" err="1" smtClean="0"/>
              <a:t>Netbeans</a:t>
            </a:r>
            <a:r>
              <a:rPr lang="es-GT" altLang="es-GT" sz="1400" dirty="0" smtClean="0"/>
              <a:t> y </a:t>
            </a:r>
            <a:r>
              <a:rPr lang="es-GT" altLang="es-GT" sz="1400" dirty="0" err="1" smtClean="0"/>
              <a:t>MySQL</a:t>
            </a:r>
            <a:r>
              <a:rPr lang="es-GT" altLang="es-GT" sz="1400" dirty="0" smtClean="0"/>
              <a:t> </a:t>
            </a:r>
            <a:r>
              <a:rPr lang="es-GT" altLang="es-GT" sz="1400" dirty="0" err="1" smtClean="0"/>
              <a:t>Workbech</a:t>
            </a:r>
            <a:r>
              <a:rPr lang="es-GT" altLang="es-GT" sz="1400" dirty="0" smtClean="0"/>
              <a:t> (si no tuviera).</a:t>
            </a:r>
          </a:p>
          <a:p>
            <a:pPr marL="342900" marR="0" lvl="0" indent="-342900" algn="just" defTabSz="914400" rtl="0" eaLnBrk="0" fontAlgn="base" latinLnBrk="0" hangingPunct="0">
              <a:lnSpc>
                <a:spcPct val="100000"/>
              </a:lnSpc>
              <a:spcBef>
                <a:spcPct val="0"/>
              </a:spcBef>
              <a:spcAft>
                <a:spcPct val="0"/>
              </a:spcAft>
              <a:buClrTx/>
              <a:buSzTx/>
              <a:buFontTx/>
              <a:buAutoNum type="arabicParenR"/>
              <a:tabLst/>
            </a:pPr>
            <a:r>
              <a:rPr lang="es-GT" altLang="es-GT" sz="1400" dirty="0" smtClean="0"/>
              <a:t>El usuario debe de clonar el repositorio en </a:t>
            </a:r>
            <a:r>
              <a:rPr lang="es-GT" altLang="es-GT" sz="1400" dirty="0" err="1" smtClean="0"/>
              <a:t>git</a:t>
            </a:r>
            <a:r>
              <a:rPr lang="es-GT" altLang="es-GT" sz="1400" dirty="0" smtClean="0"/>
              <a:t> </a:t>
            </a:r>
            <a:r>
              <a:rPr lang="es-GT" altLang="es-GT" sz="1400" dirty="0" err="1" smtClean="0"/>
              <a:t>bash</a:t>
            </a:r>
            <a:r>
              <a:rPr lang="es-GT" altLang="es-GT" sz="1400" dirty="0" smtClean="0"/>
              <a:t>.</a:t>
            </a:r>
          </a:p>
          <a:p>
            <a:pPr marL="342900" marR="0" lvl="0" indent="-342900" algn="just" defTabSz="914400" rtl="0" eaLnBrk="0" fontAlgn="base" latinLnBrk="0" hangingPunct="0">
              <a:lnSpc>
                <a:spcPct val="100000"/>
              </a:lnSpc>
              <a:spcBef>
                <a:spcPct val="0"/>
              </a:spcBef>
              <a:spcAft>
                <a:spcPct val="0"/>
              </a:spcAft>
              <a:buClrTx/>
              <a:buSzTx/>
              <a:buFontTx/>
              <a:buAutoNum type="arabicParenR"/>
              <a:tabLst/>
            </a:pPr>
            <a:r>
              <a:rPr lang="es-GT" altLang="es-GT" sz="1400" dirty="0" smtClean="0"/>
              <a:t>Luego de haber realizado el paso anterior debe de abrir todo el proyecto en </a:t>
            </a:r>
            <a:r>
              <a:rPr lang="es-GT" altLang="es-GT" sz="1400" dirty="0" err="1" smtClean="0"/>
              <a:t>Netbeans</a:t>
            </a:r>
            <a:r>
              <a:rPr lang="es-GT" altLang="es-GT" sz="1400" dirty="0"/>
              <a:t> </a:t>
            </a:r>
            <a:r>
              <a:rPr lang="es-GT" altLang="es-GT" sz="1400" dirty="0" smtClean="0"/>
              <a:t>menos los que son base de datos; estos últimos deben de abrirse desde </a:t>
            </a:r>
            <a:r>
              <a:rPr lang="es-GT" altLang="es-GT" sz="1400" dirty="0" err="1" smtClean="0"/>
              <a:t>MySQL</a:t>
            </a:r>
            <a:r>
              <a:rPr lang="es-GT" altLang="es-GT" sz="1400" dirty="0" smtClean="0"/>
              <a:t> </a:t>
            </a:r>
            <a:r>
              <a:rPr lang="es-GT" altLang="es-GT" sz="1400" dirty="0" err="1" smtClean="0"/>
              <a:t>Workbech</a:t>
            </a:r>
            <a:r>
              <a:rPr lang="es-GT" altLang="es-GT" sz="1400" dirty="0" smtClean="0"/>
              <a:t>.</a:t>
            </a:r>
          </a:p>
          <a:p>
            <a:pPr marL="342900" marR="0" lvl="0" indent="-342900" algn="just" defTabSz="914400" rtl="0" eaLnBrk="0" fontAlgn="base" latinLnBrk="0" hangingPunct="0">
              <a:lnSpc>
                <a:spcPct val="100000"/>
              </a:lnSpc>
              <a:spcBef>
                <a:spcPct val="0"/>
              </a:spcBef>
              <a:spcAft>
                <a:spcPct val="0"/>
              </a:spcAft>
              <a:buClrTx/>
              <a:buSzTx/>
              <a:buFontTx/>
              <a:buAutoNum type="arabicParenR"/>
              <a:tabLst/>
            </a:pPr>
            <a:r>
              <a:rPr lang="es-GT" altLang="es-GT" sz="1400" dirty="0" smtClean="0"/>
              <a:t>Debe de hacer cambios en donde le indique los comentarios del programa siguiendo las instrucciones dadas.</a:t>
            </a:r>
          </a:p>
          <a:p>
            <a:pPr marL="342900" marR="0" lvl="0" indent="-342900" algn="just" defTabSz="914400" rtl="0" eaLnBrk="0" fontAlgn="base" latinLnBrk="0" hangingPunct="0">
              <a:lnSpc>
                <a:spcPct val="100000"/>
              </a:lnSpc>
              <a:spcBef>
                <a:spcPct val="0"/>
              </a:spcBef>
              <a:spcAft>
                <a:spcPct val="0"/>
              </a:spcAft>
              <a:buClrTx/>
              <a:buSzTx/>
              <a:buFontTx/>
              <a:buAutoNum type="arabicParenR"/>
              <a:tabLst/>
            </a:pPr>
            <a:r>
              <a:rPr lang="es-GT" altLang="es-GT" sz="1400" dirty="0" smtClean="0"/>
              <a:t>Ejecutar el programa en </a:t>
            </a:r>
            <a:r>
              <a:rPr lang="es-GT" altLang="es-GT" sz="1400" dirty="0" err="1" smtClean="0"/>
              <a:t>Netbeans</a:t>
            </a:r>
            <a:r>
              <a:rPr lang="es-GT" altLang="es-GT" sz="1400" dirty="0" smtClean="0"/>
              <a:t> en el triangulo verde.</a:t>
            </a:r>
          </a:p>
        </p:txBody>
      </p:sp>
      <p:grpSp>
        <p:nvGrpSpPr>
          <p:cNvPr id="10" name="Group 1232">
            <a:extLst>
              <a:ext uri="{FF2B5EF4-FFF2-40B4-BE49-F238E27FC236}">
                <a16:creationId xmlns:a16="http://schemas.microsoft.com/office/drawing/2014/main" id="{D9AEF0A7-2E97-86D6-64DB-4B5FA705EFF4}"/>
              </a:ext>
            </a:extLst>
          </p:cNvPr>
          <p:cNvGrpSpPr/>
          <p:nvPr/>
        </p:nvGrpSpPr>
        <p:grpSpPr>
          <a:xfrm>
            <a:off x="6618605" y="6761480"/>
            <a:ext cx="401955" cy="2790190"/>
            <a:chOff x="0" y="0"/>
            <a:chExt cx="402512" cy="2790520"/>
          </a:xfrm>
        </p:grpSpPr>
        <p:sp>
          <p:nvSpPr>
            <p:cNvPr id="11" name="Shape 189">
              <a:extLst>
                <a:ext uri="{FF2B5EF4-FFF2-40B4-BE49-F238E27FC236}">
                  <a16:creationId xmlns:a16="http://schemas.microsoft.com/office/drawing/2014/main" id="{9E654A22-7604-9D3C-8040-B71CD5223409}"/>
                </a:ext>
              </a:extLst>
            </p:cNvPr>
            <p:cNvSpPr/>
            <p:nvPr/>
          </p:nvSpPr>
          <p:spPr>
            <a:xfrm>
              <a:off x="112327" y="1078654"/>
              <a:ext cx="39304" cy="414480"/>
            </a:xfrm>
            <a:custGeom>
              <a:avLst/>
              <a:gdLst/>
              <a:ahLst/>
              <a:cxnLst/>
              <a:rect l="0" t="0" r="0" b="0"/>
              <a:pathLst>
                <a:path w="39304" h="414480">
                  <a:moveTo>
                    <a:pt x="39304" y="0"/>
                  </a:moveTo>
                  <a:lnTo>
                    <a:pt x="39304" y="13535"/>
                  </a:lnTo>
                  <a:lnTo>
                    <a:pt x="11853" y="29401"/>
                  </a:lnTo>
                  <a:lnTo>
                    <a:pt x="11853" y="370359"/>
                  </a:lnTo>
                  <a:lnTo>
                    <a:pt x="39304" y="397811"/>
                  </a:lnTo>
                  <a:lnTo>
                    <a:pt x="39304" y="414480"/>
                  </a:lnTo>
                  <a:lnTo>
                    <a:pt x="0" y="375176"/>
                  </a:lnTo>
                  <a:lnTo>
                    <a:pt x="0" y="22672"/>
                  </a:lnTo>
                  <a:lnTo>
                    <a:pt x="39304" y="0"/>
                  </a:lnTo>
                  <a:close/>
                </a:path>
              </a:pathLst>
            </a:custGeom>
            <a:ln w="0" cap="flat">
              <a:miter lim="127000"/>
            </a:ln>
          </p:spPr>
          <p:style>
            <a:lnRef idx="0">
              <a:srgbClr val="000000">
                <a:alpha val="0"/>
              </a:srgbClr>
            </a:lnRef>
            <a:fillRef idx="1">
              <a:srgbClr val="18355E"/>
            </a:fillRef>
            <a:effectRef idx="0">
              <a:scrgbClr r="0" g="0" b="0"/>
            </a:effectRef>
            <a:fontRef idx="none"/>
          </p:style>
          <p:txBody>
            <a:bodyPr/>
            <a:lstStyle/>
            <a:p>
              <a:endParaRPr lang="es-GT"/>
            </a:p>
          </p:txBody>
        </p:sp>
        <p:sp>
          <p:nvSpPr>
            <p:cNvPr id="12" name="Shape 190">
              <a:extLst>
                <a:ext uri="{FF2B5EF4-FFF2-40B4-BE49-F238E27FC236}">
                  <a16:creationId xmlns:a16="http://schemas.microsoft.com/office/drawing/2014/main" id="{60B883D9-AF14-5D45-B538-AE437551D48E}"/>
                </a:ext>
              </a:extLst>
            </p:cNvPr>
            <p:cNvSpPr/>
            <p:nvPr/>
          </p:nvSpPr>
          <p:spPr>
            <a:xfrm>
              <a:off x="0" y="795534"/>
              <a:ext cx="151631" cy="1994986"/>
            </a:xfrm>
            <a:custGeom>
              <a:avLst/>
              <a:gdLst/>
              <a:ahLst/>
              <a:cxnLst/>
              <a:rect l="0" t="0" r="0" b="0"/>
              <a:pathLst>
                <a:path w="151631" h="1994986">
                  <a:moveTo>
                    <a:pt x="151631" y="0"/>
                  </a:moveTo>
                  <a:lnTo>
                    <a:pt x="151631" y="13521"/>
                  </a:lnTo>
                  <a:lnTo>
                    <a:pt x="11623" y="94366"/>
                  </a:lnTo>
                  <a:lnTo>
                    <a:pt x="11623" y="915601"/>
                  </a:lnTo>
                  <a:lnTo>
                    <a:pt x="126779" y="1030757"/>
                  </a:lnTo>
                  <a:lnTo>
                    <a:pt x="126779" y="1957819"/>
                  </a:lnTo>
                  <a:cubicBezTo>
                    <a:pt x="134579" y="1960266"/>
                    <a:pt x="140237" y="1967606"/>
                    <a:pt x="140237" y="1976170"/>
                  </a:cubicBezTo>
                  <a:cubicBezTo>
                    <a:pt x="140237" y="1981485"/>
                    <a:pt x="138077" y="1986302"/>
                    <a:pt x="134589" y="1989791"/>
                  </a:cubicBezTo>
                  <a:lnTo>
                    <a:pt x="122062" y="1994986"/>
                  </a:lnTo>
                  <a:lnTo>
                    <a:pt x="119874" y="1994986"/>
                  </a:lnTo>
                  <a:lnTo>
                    <a:pt x="107348" y="1989791"/>
                  </a:lnTo>
                  <a:cubicBezTo>
                    <a:pt x="103859" y="1986302"/>
                    <a:pt x="101699" y="1981485"/>
                    <a:pt x="101699" y="1976170"/>
                  </a:cubicBezTo>
                  <a:cubicBezTo>
                    <a:pt x="101699" y="1967530"/>
                    <a:pt x="107357" y="1960266"/>
                    <a:pt x="115157" y="1957819"/>
                  </a:cubicBezTo>
                  <a:lnTo>
                    <a:pt x="115157" y="1035651"/>
                  </a:lnTo>
                  <a:lnTo>
                    <a:pt x="0" y="920494"/>
                  </a:lnTo>
                  <a:lnTo>
                    <a:pt x="0" y="87561"/>
                  </a:lnTo>
                  <a:lnTo>
                    <a:pt x="151631" y="0"/>
                  </a:lnTo>
                  <a:close/>
                </a:path>
              </a:pathLst>
            </a:custGeom>
            <a:ln w="0" cap="flat">
              <a:miter lim="127000"/>
            </a:ln>
          </p:spPr>
          <p:style>
            <a:lnRef idx="0">
              <a:srgbClr val="000000">
                <a:alpha val="0"/>
              </a:srgbClr>
            </a:lnRef>
            <a:fillRef idx="1">
              <a:srgbClr val="18355E"/>
            </a:fillRef>
            <a:effectRef idx="0">
              <a:scrgbClr r="0" g="0" b="0"/>
            </a:effectRef>
            <a:fontRef idx="none"/>
          </p:style>
          <p:txBody>
            <a:bodyPr/>
            <a:lstStyle/>
            <a:p>
              <a:endParaRPr lang="es-GT"/>
            </a:p>
          </p:txBody>
        </p:sp>
        <p:sp>
          <p:nvSpPr>
            <p:cNvPr id="13" name="Shape 191">
              <a:extLst>
                <a:ext uri="{FF2B5EF4-FFF2-40B4-BE49-F238E27FC236}">
                  <a16:creationId xmlns:a16="http://schemas.microsoft.com/office/drawing/2014/main" id="{2DBA5E1B-AF31-AA98-A642-473B75D20AF0}"/>
                </a:ext>
              </a:extLst>
            </p:cNvPr>
            <p:cNvSpPr/>
            <p:nvPr/>
          </p:nvSpPr>
          <p:spPr>
            <a:xfrm>
              <a:off x="151631" y="108733"/>
              <a:ext cx="105291" cy="2681787"/>
            </a:xfrm>
            <a:custGeom>
              <a:avLst/>
              <a:gdLst/>
              <a:ahLst/>
              <a:cxnLst/>
              <a:rect l="0" t="0" r="0" b="0"/>
              <a:pathLst>
                <a:path w="105291" h="2681787">
                  <a:moveTo>
                    <a:pt x="33338" y="0"/>
                  </a:moveTo>
                  <a:cubicBezTo>
                    <a:pt x="43967" y="0"/>
                    <a:pt x="52608" y="8641"/>
                    <a:pt x="52608" y="19269"/>
                  </a:cubicBezTo>
                  <a:cubicBezTo>
                    <a:pt x="52608" y="27910"/>
                    <a:pt x="46949" y="35175"/>
                    <a:pt x="39150" y="37621"/>
                  </a:cubicBezTo>
                  <a:lnTo>
                    <a:pt x="39150" y="664176"/>
                  </a:lnTo>
                  <a:lnTo>
                    <a:pt x="65759" y="648806"/>
                  </a:lnTo>
                  <a:lnTo>
                    <a:pt x="65759" y="64002"/>
                  </a:lnTo>
                  <a:lnTo>
                    <a:pt x="77535" y="64002"/>
                  </a:lnTo>
                  <a:lnTo>
                    <a:pt x="77535" y="655535"/>
                  </a:lnTo>
                  <a:lnTo>
                    <a:pt x="39150" y="677710"/>
                  </a:lnTo>
                  <a:lnTo>
                    <a:pt x="39150" y="947325"/>
                  </a:lnTo>
                  <a:lnTo>
                    <a:pt x="105291" y="909125"/>
                  </a:lnTo>
                  <a:lnTo>
                    <a:pt x="105291" y="922742"/>
                  </a:lnTo>
                  <a:lnTo>
                    <a:pt x="39226" y="960860"/>
                  </a:lnTo>
                  <a:lnTo>
                    <a:pt x="39226" y="1406957"/>
                  </a:lnTo>
                  <a:lnTo>
                    <a:pt x="105291" y="1473023"/>
                  </a:lnTo>
                  <a:lnTo>
                    <a:pt x="105291" y="1489692"/>
                  </a:lnTo>
                  <a:lnTo>
                    <a:pt x="39073" y="1423473"/>
                  </a:lnTo>
                  <a:lnTo>
                    <a:pt x="39073" y="2681787"/>
                  </a:lnTo>
                  <a:lnTo>
                    <a:pt x="27374" y="2681787"/>
                  </a:lnTo>
                  <a:lnTo>
                    <a:pt x="27374" y="1411774"/>
                  </a:lnTo>
                  <a:lnTo>
                    <a:pt x="0" y="1384401"/>
                  </a:lnTo>
                  <a:lnTo>
                    <a:pt x="0" y="1367731"/>
                  </a:lnTo>
                  <a:lnTo>
                    <a:pt x="27450" y="1395182"/>
                  </a:lnTo>
                  <a:lnTo>
                    <a:pt x="27450" y="967589"/>
                  </a:lnTo>
                  <a:lnTo>
                    <a:pt x="0" y="983456"/>
                  </a:lnTo>
                  <a:lnTo>
                    <a:pt x="0" y="969921"/>
                  </a:lnTo>
                  <a:lnTo>
                    <a:pt x="27374" y="954131"/>
                  </a:lnTo>
                  <a:lnTo>
                    <a:pt x="27374" y="684515"/>
                  </a:lnTo>
                  <a:lnTo>
                    <a:pt x="0" y="700322"/>
                  </a:lnTo>
                  <a:lnTo>
                    <a:pt x="0" y="686801"/>
                  </a:lnTo>
                  <a:lnTo>
                    <a:pt x="27527" y="670905"/>
                  </a:lnTo>
                  <a:lnTo>
                    <a:pt x="27527" y="37621"/>
                  </a:lnTo>
                  <a:cubicBezTo>
                    <a:pt x="19727" y="35175"/>
                    <a:pt x="14069" y="27834"/>
                    <a:pt x="14069" y="19269"/>
                  </a:cubicBezTo>
                  <a:cubicBezTo>
                    <a:pt x="14069" y="8641"/>
                    <a:pt x="22709" y="0"/>
                    <a:pt x="33338" y="0"/>
                  </a:cubicBezTo>
                  <a:close/>
                </a:path>
              </a:pathLst>
            </a:custGeom>
            <a:ln w="0" cap="flat">
              <a:miter lim="127000"/>
            </a:ln>
          </p:spPr>
          <p:style>
            <a:lnRef idx="0">
              <a:srgbClr val="000000">
                <a:alpha val="0"/>
              </a:srgbClr>
            </a:lnRef>
            <a:fillRef idx="1">
              <a:srgbClr val="18355E"/>
            </a:fillRef>
            <a:effectRef idx="0">
              <a:scrgbClr r="0" g="0" b="0"/>
            </a:effectRef>
            <a:fontRef idx="none"/>
          </p:style>
          <p:txBody>
            <a:bodyPr/>
            <a:lstStyle/>
            <a:p>
              <a:endParaRPr lang="es-GT"/>
            </a:p>
          </p:txBody>
        </p:sp>
        <p:sp>
          <p:nvSpPr>
            <p:cNvPr id="14" name="Shape 192">
              <a:extLst>
                <a:ext uri="{FF2B5EF4-FFF2-40B4-BE49-F238E27FC236}">
                  <a16:creationId xmlns:a16="http://schemas.microsoft.com/office/drawing/2014/main" id="{9D0DDE28-4A5E-94BB-1DDF-786831245517}"/>
                </a:ext>
              </a:extLst>
            </p:cNvPr>
            <p:cNvSpPr/>
            <p:nvPr/>
          </p:nvSpPr>
          <p:spPr>
            <a:xfrm>
              <a:off x="256922" y="0"/>
              <a:ext cx="145590" cy="2765205"/>
            </a:xfrm>
            <a:custGeom>
              <a:avLst/>
              <a:gdLst/>
              <a:ahLst/>
              <a:cxnLst/>
              <a:rect l="0" t="0" r="0" b="0"/>
              <a:pathLst>
                <a:path w="145590" h="2765205">
                  <a:moveTo>
                    <a:pt x="71801" y="0"/>
                  </a:moveTo>
                  <a:cubicBezTo>
                    <a:pt x="82430" y="0"/>
                    <a:pt x="91070" y="8641"/>
                    <a:pt x="91070" y="19269"/>
                  </a:cubicBezTo>
                  <a:cubicBezTo>
                    <a:pt x="91070" y="27910"/>
                    <a:pt x="85412" y="35174"/>
                    <a:pt x="77612" y="37621"/>
                  </a:cubicBezTo>
                  <a:lnTo>
                    <a:pt x="77612" y="973017"/>
                  </a:lnTo>
                  <a:lnTo>
                    <a:pt x="107510" y="955736"/>
                  </a:lnTo>
                  <a:lnTo>
                    <a:pt x="107510" y="139167"/>
                  </a:lnTo>
                  <a:lnTo>
                    <a:pt x="119209" y="139167"/>
                  </a:lnTo>
                  <a:lnTo>
                    <a:pt x="119209" y="962465"/>
                  </a:lnTo>
                  <a:lnTo>
                    <a:pt x="77536" y="986475"/>
                  </a:lnTo>
                  <a:lnTo>
                    <a:pt x="77536" y="1659445"/>
                  </a:lnTo>
                  <a:lnTo>
                    <a:pt x="132131" y="1714040"/>
                  </a:lnTo>
                  <a:lnTo>
                    <a:pt x="132131" y="2727584"/>
                  </a:lnTo>
                  <a:cubicBezTo>
                    <a:pt x="139931" y="2730031"/>
                    <a:pt x="145590" y="2737372"/>
                    <a:pt x="145590" y="2745936"/>
                  </a:cubicBezTo>
                  <a:cubicBezTo>
                    <a:pt x="145590" y="2756564"/>
                    <a:pt x="136949" y="2765205"/>
                    <a:pt x="126320" y="2765205"/>
                  </a:cubicBezTo>
                  <a:cubicBezTo>
                    <a:pt x="115691" y="2765205"/>
                    <a:pt x="107051" y="2756564"/>
                    <a:pt x="107051" y="2745936"/>
                  </a:cubicBezTo>
                  <a:cubicBezTo>
                    <a:pt x="107051" y="2737295"/>
                    <a:pt x="112709" y="2730031"/>
                    <a:pt x="120509" y="2727584"/>
                  </a:cubicBezTo>
                  <a:lnTo>
                    <a:pt x="120509" y="1719010"/>
                  </a:lnTo>
                  <a:lnTo>
                    <a:pt x="77612" y="1676113"/>
                  </a:lnTo>
                  <a:lnTo>
                    <a:pt x="77612" y="2567084"/>
                  </a:lnTo>
                  <a:lnTo>
                    <a:pt x="65913" y="2567084"/>
                  </a:lnTo>
                  <a:lnTo>
                    <a:pt x="65913" y="1664338"/>
                  </a:lnTo>
                  <a:lnTo>
                    <a:pt x="0" y="1598425"/>
                  </a:lnTo>
                  <a:lnTo>
                    <a:pt x="0" y="1581755"/>
                  </a:lnTo>
                  <a:lnTo>
                    <a:pt x="66066" y="1647821"/>
                  </a:lnTo>
                  <a:lnTo>
                    <a:pt x="66066" y="993357"/>
                  </a:lnTo>
                  <a:lnTo>
                    <a:pt x="0" y="1031475"/>
                  </a:lnTo>
                  <a:lnTo>
                    <a:pt x="0" y="1017858"/>
                  </a:lnTo>
                  <a:lnTo>
                    <a:pt x="65990" y="979746"/>
                  </a:lnTo>
                  <a:lnTo>
                    <a:pt x="65990" y="37621"/>
                  </a:lnTo>
                  <a:cubicBezTo>
                    <a:pt x="58190" y="35174"/>
                    <a:pt x="52532" y="27833"/>
                    <a:pt x="52532" y="19269"/>
                  </a:cubicBezTo>
                  <a:cubicBezTo>
                    <a:pt x="52532" y="8641"/>
                    <a:pt x="61172" y="0"/>
                    <a:pt x="71801" y="0"/>
                  </a:cubicBezTo>
                  <a:close/>
                </a:path>
              </a:pathLst>
            </a:custGeom>
            <a:ln w="0" cap="flat">
              <a:miter lim="127000"/>
            </a:ln>
          </p:spPr>
          <p:style>
            <a:lnRef idx="0">
              <a:srgbClr val="000000">
                <a:alpha val="0"/>
              </a:srgbClr>
            </a:lnRef>
            <a:fillRef idx="1">
              <a:srgbClr val="18355E"/>
            </a:fillRef>
            <a:effectRef idx="0">
              <a:scrgbClr r="0" g="0" b="0"/>
            </a:effectRef>
            <a:fontRef idx="none"/>
          </p:style>
          <p:txBody>
            <a:bodyPr/>
            <a:lstStyle/>
            <a:p>
              <a:endParaRPr lang="es-GT"/>
            </a:p>
          </p:txBody>
        </p:sp>
      </p:grpSp>
      <p:sp>
        <p:nvSpPr>
          <p:cNvPr id="15" name="Rectangle 7">
            <a:extLst>
              <a:ext uri="{FF2B5EF4-FFF2-40B4-BE49-F238E27FC236}">
                <a16:creationId xmlns:a16="http://schemas.microsoft.com/office/drawing/2014/main" id="{23BFF3BD-8F9A-B686-B6B6-5EF5514ADFDD}"/>
              </a:ext>
            </a:extLst>
          </p:cNvPr>
          <p:cNvSpPr>
            <a:spLocks noChangeArrowheads="1"/>
          </p:cNvSpPr>
          <p:nvPr/>
        </p:nvSpPr>
        <p:spPr bwMode="auto">
          <a:xfrm>
            <a:off x="736994" y="4708426"/>
            <a:ext cx="6310882" cy="2367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lang="es-GT" altLang="es-GT" sz="1200" dirty="0">
              <a:solidFill>
                <a:srgbClr val="000000"/>
              </a:solidFill>
              <a:ea typeface="Calibri" panose="020F0502020204030204" pitchFamily="34" charset="0"/>
              <a:cs typeface="Arial" panose="020B0604020202020204" pitchFamily="34" charset="0"/>
            </a:endParaRPr>
          </a:p>
          <a:p>
            <a:pPr marL="83185" indent="-6350" algn="ctr">
              <a:lnSpc>
                <a:spcPct val="110000"/>
              </a:lnSpc>
              <a:spcAft>
                <a:spcPts val="800"/>
              </a:spcAft>
            </a:pPr>
            <a:r>
              <a:rPr lang="es-GT" sz="1200" dirty="0">
                <a:solidFill>
                  <a:srgbClr val="000000"/>
                </a:solidFill>
                <a:effectLst/>
                <a:ea typeface="Calibri" panose="020F0502020204030204" pitchFamily="34" charset="0"/>
                <a:cs typeface="Arial" panose="020B0604020202020204" pitchFamily="34" charset="0"/>
              </a:rPr>
              <a:t>En macOS/Linux:</a:t>
            </a:r>
          </a:p>
          <a:p>
            <a:pPr marL="83185" indent="-6350" algn="ctr">
              <a:lnSpc>
                <a:spcPct val="110000"/>
              </a:lnSpc>
              <a:spcAft>
                <a:spcPts val="800"/>
              </a:spcAft>
            </a:pPr>
            <a:r>
              <a:rPr lang="es-GT" sz="1200" dirty="0" err="1">
                <a:solidFill>
                  <a:srgbClr val="000000"/>
                </a:solidFill>
                <a:effectLst/>
                <a:ea typeface="Calibri" panose="020F0502020204030204" pitchFamily="34" charset="0"/>
                <a:cs typeface="Arial" panose="020B0604020202020204" pitchFamily="34" charset="0"/>
              </a:rPr>
              <a:t>source</a:t>
            </a:r>
            <a:r>
              <a:rPr lang="es-GT" sz="1200" dirty="0">
                <a:solidFill>
                  <a:srgbClr val="000000"/>
                </a:solidFill>
                <a:effectLst/>
                <a:ea typeface="Calibri" panose="020F0502020204030204" pitchFamily="34" charset="0"/>
                <a:cs typeface="Arial" panose="020B0604020202020204" pitchFamily="34" charset="0"/>
              </a:rPr>
              <a:t> </a:t>
            </a:r>
            <a:r>
              <a:rPr lang="es-GT" sz="1200" dirty="0" err="1">
                <a:solidFill>
                  <a:srgbClr val="000000"/>
                </a:solidFill>
                <a:effectLst/>
                <a:ea typeface="Calibri" panose="020F0502020204030204" pitchFamily="34" charset="0"/>
                <a:cs typeface="Arial" panose="020B0604020202020204" pitchFamily="34" charset="0"/>
              </a:rPr>
              <a:t>venv</a:t>
            </a:r>
            <a:r>
              <a:rPr lang="es-GT" sz="1200" dirty="0">
                <a:solidFill>
                  <a:srgbClr val="000000"/>
                </a:solidFill>
                <a:effectLst/>
                <a:ea typeface="Calibri" panose="020F0502020204030204" pitchFamily="34" charset="0"/>
                <a:cs typeface="Arial" panose="020B0604020202020204" pitchFamily="34" charset="0"/>
              </a:rPr>
              <a:t>/</a:t>
            </a:r>
            <a:r>
              <a:rPr lang="es-GT" sz="1200" dirty="0" err="1">
                <a:solidFill>
                  <a:srgbClr val="000000"/>
                </a:solidFill>
                <a:effectLst/>
                <a:ea typeface="Calibri" panose="020F0502020204030204" pitchFamily="34" charset="0"/>
                <a:cs typeface="Arial" panose="020B0604020202020204" pitchFamily="34" charset="0"/>
              </a:rPr>
              <a:t>bin</a:t>
            </a:r>
            <a:r>
              <a:rPr lang="es-GT" sz="1200" dirty="0">
                <a:solidFill>
                  <a:srgbClr val="000000"/>
                </a:solidFill>
                <a:effectLst/>
                <a:ea typeface="Calibri" panose="020F0502020204030204" pitchFamily="34" charset="0"/>
                <a:cs typeface="Arial" panose="020B0604020202020204" pitchFamily="34" charset="0"/>
              </a:rPr>
              <a:t>/</a:t>
            </a:r>
            <a:r>
              <a:rPr lang="es-GT" sz="1200" dirty="0" err="1">
                <a:solidFill>
                  <a:srgbClr val="000000"/>
                </a:solidFill>
                <a:effectLst/>
                <a:ea typeface="Calibri" panose="020F0502020204030204" pitchFamily="34" charset="0"/>
                <a:cs typeface="Arial" panose="020B0604020202020204" pitchFamily="34" charset="0"/>
              </a:rPr>
              <a:t>activate</a:t>
            </a:r>
            <a:endParaRPr lang="es-GT" sz="1200" dirty="0">
              <a:solidFill>
                <a:srgbClr val="000000"/>
              </a:solidFill>
              <a:effectLst/>
              <a:ea typeface="Calibri" panose="020F0502020204030204" pitchFamily="34" charset="0"/>
              <a:cs typeface="Arial" panose="020B0604020202020204" pitchFamily="34" charset="0"/>
            </a:endParaRPr>
          </a:p>
          <a:p>
            <a:pPr>
              <a:lnSpc>
                <a:spcPct val="107000"/>
              </a:lnSpc>
              <a:spcAft>
                <a:spcPts val="800"/>
              </a:spcAft>
            </a:pPr>
            <a:r>
              <a:rPr lang="es-GT" sz="1200" b="1" dirty="0">
                <a:solidFill>
                  <a:srgbClr val="000000"/>
                </a:solidFill>
                <a:effectLst/>
                <a:ea typeface="Calibri" panose="020F0502020204030204" pitchFamily="34" charset="0"/>
                <a:cs typeface="Arial" panose="020B0604020202020204" pitchFamily="34" charset="0"/>
              </a:rPr>
              <a:t>Instalar </a:t>
            </a:r>
            <a:r>
              <a:rPr lang="es-GT" sz="1200" b="1" dirty="0" smtClean="0">
                <a:solidFill>
                  <a:srgbClr val="000000"/>
                </a:solidFill>
                <a:ea typeface="Calibri" panose="020F0502020204030204" pitchFamily="34" charset="0"/>
                <a:cs typeface="Arial" panose="020B0604020202020204" pitchFamily="34" charset="0"/>
              </a:rPr>
              <a:t>el lenguaje Java</a:t>
            </a:r>
            <a:r>
              <a:rPr lang="es-GT" sz="1200" dirty="0" smtClean="0">
                <a:solidFill>
                  <a:srgbClr val="000000"/>
                </a:solidFill>
                <a:effectLst/>
                <a:ea typeface="Calibri" panose="020F0502020204030204" pitchFamily="34" charset="0"/>
                <a:cs typeface="Arial" panose="020B0604020202020204" pitchFamily="34" charset="0"/>
              </a:rPr>
              <a:t>:</a:t>
            </a:r>
            <a:endParaRPr lang="es-GT" sz="1200" dirty="0">
              <a:solidFill>
                <a:srgbClr val="000000"/>
              </a:solidFill>
              <a:effectLst/>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GT" sz="1200" dirty="0" smtClean="0">
                <a:solidFill>
                  <a:srgbClr val="000000"/>
                </a:solidFill>
                <a:ea typeface="Calibri" panose="020F0502020204030204" pitchFamily="34" charset="0"/>
                <a:cs typeface="Arial" panose="020B0604020202020204" pitchFamily="34" charset="0"/>
              </a:rPr>
              <a:t>Desde la pagina oficial Oracle descargar Java. La versión puede ser 17, 22 o la ultima versión de Java</a:t>
            </a:r>
            <a:endParaRPr lang="es-GT" sz="1200" dirty="0">
              <a:solidFill>
                <a:srgbClr val="000000"/>
              </a:solidFill>
              <a:effectLst/>
              <a:ea typeface="Calibri" panose="020F0502020204030204" pitchFamily="34" charset="0"/>
              <a:cs typeface="Arial" panose="020B0604020202020204" pitchFamily="34" charset="0"/>
            </a:endParaRPr>
          </a:p>
          <a:p>
            <a:pPr>
              <a:lnSpc>
                <a:spcPct val="107000"/>
              </a:lnSpc>
              <a:spcAft>
                <a:spcPts val="800"/>
              </a:spcAft>
            </a:pPr>
            <a:r>
              <a:rPr lang="es-GT" sz="1200" b="1" dirty="0" smtClean="0">
                <a:solidFill>
                  <a:srgbClr val="000000"/>
                </a:solidFill>
                <a:ea typeface="Calibri" panose="020F0502020204030204" pitchFamily="34" charset="0"/>
                <a:cs typeface="Arial" panose="020B0604020202020204" pitchFamily="34" charset="0"/>
              </a:rPr>
              <a:t>Dependencias</a:t>
            </a:r>
            <a:r>
              <a:rPr lang="es-GT" sz="1200" dirty="0" smtClean="0">
                <a:solidFill>
                  <a:srgbClr val="000000"/>
                </a:solidFill>
                <a:effectLst/>
                <a:ea typeface="Calibri" panose="020F0502020204030204" pitchFamily="34" charset="0"/>
                <a:cs typeface="Arial" panose="020B0604020202020204" pitchFamily="34" charset="0"/>
              </a:rPr>
              <a:t>:</a:t>
            </a:r>
            <a:endParaRPr lang="es-GT" sz="1200" dirty="0">
              <a:solidFill>
                <a:srgbClr val="000000"/>
              </a:solidFill>
              <a:effectLst/>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GT" sz="1200" dirty="0" smtClean="0">
                <a:solidFill>
                  <a:srgbClr val="000000"/>
                </a:solidFill>
                <a:ea typeface="Calibri" panose="020F0502020204030204" pitchFamily="34" charset="0"/>
                <a:cs typeface="Arial" panose="020B0604020202020204" pitchFamily="34" charset="0"/>
              </a:rPr>
              <a:t>Si usted no tiene las dependencias adecuadas para ejecutar el programa (ya sea por tema de versiones) debe de ajustar la bibliotecas.</a:t>
            </a:r>
            <a:endParaRPr lang="es-GT" sz="1200" dirty="0">
              <a:solidFill>
                <a:srgbClr val="000000"/>
              </a:solidFill>
              <a:effectLst/>
              <a:ea typeface="Calibri" panose="020F050202020403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0211" y="360844"/>
            <a:ext cx="6825909" cy="9297731"/>
            <a:chOff x="0" y="0"/>
            <a:chExt cx="2650486" cy="3610289"/>
          </a:xfrm>
        </p:grpSpPr>
        <p:sp>
          <p:nvSpPr>
            <p:cNvPr id="3" name="Freeform 3"/>
            <p:cNvSpPr/>
            <p:nvPr/>
          </p:nvSpPr>
          <p:spPr>
            <a:xfrm>
              <a:off x="0" y="0"/>
              <a:ext cx="2650486" cy="3610289"/>
            </a:xfrm>
            <a:custGeom>
              <a:avLst/>
              <a:gdLst/>
              <a:ahLst/>
              <a:cxnLst/>
              <a:rect l="l" t="t" r="r" b="b"/>
              <a:pathLst>
                <a:path w="2650486" h="3610289">
                  <a:moveTo>
                    <a:pt x="34026" y="0"/>
                  </a:moveTo>
                  <a:lnTo>
                    <a:pt x="2616460" y="0"/>
                  </a:lnTo>
                  <a:cubicBezTo>
                    <a:pt x="2635252" y="0"/>
                    <a:pt x="2650486" y="15234"/>
                    <a:pt x="2650486" y="34026"/>
                  </a:cubicBezTo>
                  <a:lnTo>
                    <a:pt x="2650486" y="3576263"/>
                  </a:lnTo>
                  <a:cubicBezTo>
                    <a:pt x="2650486" y="3585287"/>
                    <a:pt x="2646901" y="3593941"/>
                    <a:pt x="2640520" y="3600322"/>
                  </a:cubicBezTo>
                  <a:cubicBezTo>
                    <a:pt x="2634139" y="3606704"/>
                    <a:pt x="2625484" y="3610289"/>
                    <a:pt x="2616460" y="3610289"/>
                  </a:cubicBezTo>
                  <a:lnTo>
                    <a:pt x="34026" y="3610289"/>
                  </a:lnTo>
                  <a:cubicBezTo>
                    <a:pt x="25002" y="3610289"/>
                    <a:pt x="16347" y="3606704"/>
                    <a:pt x="9966" y="3600322"/>
                  </a:cubicBezTo>
                  <a:cubicBezTo>
                    <a:pt x="3585" y="3593941"/>
                    <a:pt x="0" y="3585287"/>
                    <a:pt x="0" y="3576263"/>
                  </a:cubicBezTo>
                  <a:lnTo>
                    <a:pt x="0" y="34026"/>
                  </a:lnTo>
                  <a:cubicBezTo>
                    <a:pt x="0" y="25002"/>
                    <a:pt x="3585" y="16347"/>
                    <a:pt x="9966" y="9966"/>
                  </a:cubicBezTo>
                  <a:cubicBezTo>
                    <a:pt x="16347" y="3585"/>
                    <a:pt x="25002" y="0"/>
                    <a:pt x="34026" y="0"/>
                  </a:cubicBezTo>
                  <a:close/>
                </a:path>
              </a:pathLst>
            </a:custGeom>
            <a:solidFill>
              <a:srgbClr val="000000">
                <a:alpha val="0"/>
              </a:srgbClr>
            </a:solidFill>
            <a:ln w="19050" cap="rnd">
              <a:solidFill>
                <a:srgbClr val="18355E"/>
              </a:solidFill>
              <a:prstDash val="solid"/>
              <a:round/>
            </a:ln>
          </p:spPr>
          <p:txBody>
            <a:bodyPr/>
            <a:lstStyle/>
            <a:p>
              <a:endParaRPr lang="es-GT"/>
            </a:p>
          </p:txBody>
        </p:sp>
        <p:sp>
          <p:nvSpPr>
            <p:cNvPr id="4" name="TextBox 4"/>
            <p:cNvSpPr txBox="1"/>
            <p:nvPr/>
          </p:nvSpPr>
          <p:spPr>
            <a:xfrm>
              <a:off x="0" y="-28575"/>
              <a:ext cx="2650486" cy="3638864"/>
            </a:xfrm>
            <a:prstGeom prst="rect">
              <a:avLst/>
            </a:prstGeom>
          </p:spPr>
          <p:txBody>
            <a:bodyPr lIns="50800" tIns="50800" rIns="50800" bIns="50800" rtlCol="0" anchor="ctr"/>
            <a:lstStyle/>
            <a:p>
              <a:pPr algn="ctr">
                <a:lnSpc>
                  <a:spcPts val="1960"/>
                </a:lnSpc>
                <a:spcBef>
                  <a:spcPct val="0"/>
                </a:spcBef>
              </a:pPr>
              <a:endParaRPr/>
            </a:p>
          </p:txBody>
        </p:sp>
      </p:grpSp>
      <p:sp>
        <p:nvSpPr>
          <p:cNvPr id="5" name="Freeform 5"/>
          <p:cNvSpPr/>
          <p:nvPr/>
        </p:nvSpPr>
        <p:spPr>
          <a:xfrm>
            <a:off x="605422" y="1029480"/>
            <a:ext cx="2790985" cy="405961"/>
          </a:xfrm>
          <a:custGeom>
            <a:avLst/>
            <a:gdLst/>
            <a:ahLst/>
            <a:cxnLst/>
            <a:rect l="l" t="t" r="r" b="b"/>
            <a:pathLst>
              <a:path w="2790985" h="405961">
                <a:moveTo>
                  <a:pt x="0" y="0"/>
                </a:moveTo>
                <a:lnTo>
                  <a:pt x="2790984" y="0"/>
                </a:lnTo>
                <a:lnTo>
                  <a:pt x="2790984" y="405961"/>
                </a:lnTo>
                <a:lnTo>
                  <a:pt x="0" y="40596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s-GT"/>
          </a:p>
        </p:txBody>
      </p:sp>
      <p:sp>
        <p:nvSpPr>
          <p:cNvPr id="6" name="Freeform 6"/>
          <p:cNvSpPr/>
          <p:nvPr/>
        </p:nvSpPr>
        <p:spPr>
          <a:xfrm>
            <a:off x="4304018" y="9120512"/>
            <a:ext cx="2790985" cy="405961"/>
          </a:xfrm>
          <a:custGeom>
            <a:avLst/>
            <a:gdLst/>
            <a:ahLst/>
            <a:cxnLst/>
            <a:rect l="l" t="t" r="r" b="b"/>
            <a:pathLst>
              <a:path w="2790985" h="405961">
                <a:moveTo>
                  <a:pt x="0" y="0"/>
                </a:moveTo>
                <a:lnTo>
                  <a:pt x="2790984" y="0"/>
                </a:lnTo>
                <a:lnTo>
                  <a:pt x="2790984" y="405962"/>
                </a:lnTo>
                <a:lnTo>
                  <a:pt x="0" y="40596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s-GT"/>
          </a:p>
        </p:txBody>
      </p:sp>
      <p:sp>
        <p:nvSpPr>
          <p:cNvPr id="7" name="TextBox 7"/>
          <p:cNvSpPr txBox="1"/>
          <p:nvPr/>
        </p:nvSpPr>
        <p:spPr>
          <a:xfrm>
            <a:off x="1524000" y="609600"/>
            <a:ext cx="4833542" cy="420308"/>
          </a:xfrm>
          <a:prstGeom prst="rect">
            <a:avLst/>
          </a:prstGeom>
        </p:spPr>
        <p:txBody>
          <a:bodyPr wrap="square" lIns="0" tIns="0" rIns="0" bIns="0" rtlCol="0" anchor="t">
            <a:spAutoFit/>
          </a:bodyPr>
          <a:lstStyle/>
          <a:p>
            <a:pPr algn="ctr">
              <a:lnSpc>
                <a:spcPts val="3395"/>
              </a:lnSpc>
              <a:spcBef>
                <a:spcPct val="0"/>
              </a:spcBef>
            </a:pPr>
            <a:r>
              <a:rPr lang="en-US" sz="2425" spc="80" dirty="0">
                <a:solidFill>
                  <a:srgbClr val="18355E"/>
                </a:solidFill>
                <a:latin typeface="Garet"/>
                <a:ea typeface="Garet"/>
                <a:cs typeface="Garet"/>
                <a:sym typeface="Garet"/>
              </a:rPr>
              <a:t>RECOMENDACIONES:</a:t>
            </a:r>
          </a:p>
        </p:txBody>
      </p:sp>
      <p:sp>
        <p:nvSpPr>
          <p:cNvPr id="8" name="TextBox 8"/>
          <p:cNvSpPr txBox="1"/>
          <p:nvPr/>
        </p:nvSpPr>
        <p:spPr>
          <a:xfrm>
            <a:off x="574261" y="1475191"/>
            <a:ext cx="6520742" cy="7834645"/>
          </a:xfrm>
          <a:prstGeom prst="rect">
            <a:avLst/>
          </a:prstGeom>
        </p:spPr>
        <p:txBody>
          <a:bodyPr wrap="square" lIns="0" tIns="0" rIns="0" bIns="0" rtlCol="0" anchor="t">
            <a:spAutoFit/>
          </a:bodyPr>
          <a:lstStyle/>
          <a:p>
            <a:pPr algn="just">
              <a:lnSpc>
                <a:spcPts val="1739"/>
              </a:lnSpc>
            </a:pPr>
            <a:r>
              <a:rPr lang="es-MX" sz="1400" dirty="0">
                <a:latin typeface="Arial" panose="020B0604020202020204" pitchFamily="34" charset="0"/>
                <a:ea typeface="Canva Sans"/>
                <a:cs typeface="Arial" panose="020B0604020202020204" pitchFamily="34" charset="0"/>
                <a:sym typeface="Canva Sans"/>
              </a:rPr>
              <a:t>Configura </a:t>
            </a:r>
            <a:r>
              <a:rPr lang="es-MX" sz="1400" dirty="0" err="1">
                <a:latin typeface="Arial" panose="020B0604020202020204" pitchFamily="34" charset="0"/>
                <a:ea typeface="Canva Sans"/>
                <a:cs typeface="Arial" panose="020B0604020202020204" pitchFamily="34" charset="0"/>
                <a:sym typeface="Canva Sans"/>
              </a:rPr>
              <a:t>Git</a:t>
            </a:r>
            <a:r>
              <a:rPr lang="es-MX" sz="1400" dirty="0">
                <a:latin typeface="Arial" panose="020B0604020202020204" pitchFamily="34" charset="0"/>
                <a:ea typeface="Canva Sans"/>
                <a:cs typeface="Arial" panose="020B0604020202020204" pitchFamily="34" charset="0"/>
                <a:sym typeface="Canva Sans"/>
              </a:rPr>
              <a:t> </a:t>
            </a:r>
            <a:r>
              <a:rPr lang="es-MX" sz="1400" dirty="0" err="1">
                <a:latin typeface="Arial" panose="020B0604020202020204" pitchFamily="34" charset="0"/>
                <a:ea typeface="Canva Sans"/>
                <a:cs typeface="Arial" panose="020B0604020202020204" pitchFamily="34" charset="0"/>
                <a:sym typeface="Canva Sans"/>
              </a:rPr>
              <a:t>Bash</a:t>
            </a:r>
            <a:r>
              <a:rPr lang="es-MX" sz="1400" dirty="0">
                <a:latin typeface="Arial" panose="020B0604020202020204" pitchFamily="34" charset="0"/>
                <a:ea typeface="Canva Sans"/>
                <a:cs typeface="Arial" panose="020B0604020202020204" pitchFamily="34" charset="0"/>
                <a:sym typeface="Canva Sans"/>
              </a:rPr>
              <a:t>: Asegúrate de tenerlo instalado y configurado correctamente en tu sistema.</a:t>
            </a:r>
          </a:p>
          <a:p>
            <a:pPr algn="just">
              <a:lnSpc>
                <a:spcPts val="1739"/>
              </a:lnSpc>
            </a:pPr>
            <a:endParaRPr lang="es-MX" sz="1400" dirty="0">
              <a:latin typeface="Arial" panose="020B0604020202020204" pitchFamily="34" charset="0"/>
              <a:ea typeface="Canva Sans"/>
              <a:cs typeface="Arial" panose="020B0604020202020204" pitchFamily="34" charset="0"/>
              <a:sym typeface="Canva Sans"/>
            </a:endParaRPr>
          </a:p>
          <a:p>
            <a:pPr algn="just">
              <a:lnSpc>
                <a:spcPts val="1739"/>
              </a:lnSpc>
            </a:pPr>
            <a:r>
              <a:rPr lang="es-MX" sz="1400" dirty="0">
                <a:latin typeface="Arial" panose="020B0604020202020204" pitchFamily="34" charset="0"/>
                <a:ea typeface="Canva Sans"/>
                <a:cs typeface="Arial" panose="020B0604020202020204" pitchFamily="34" charset="0"/>
                <a:sym typeface="Canva Sans"/>
              </a:rPr>
              <a:t>Clona el repositorio: Usa </a:t>
            </a:r>
            <a:r>
              <a:rPr lang="es-MX" sz="1400" dirty="0" err="1">
                <a:latin typeface="Arial" panose="020B0604020202020204" pitchFamily="34" charset="0"/>
                <a:ea typeface="Canva Sans"/>
                <a:cs typeface="Arial" panose="020B0604020202020204" pitchFamily="34" charset="0"/>
                <a:sym typeface="Canva Sans"/>
              </a:rPr>
              <a:t>Git</a:t>
            </a:r>
            <a:r>
              <a:rPr lang="es-MX" sz="1400" dirty="0">
                <a:latin typeface="Arial" panose="020B0604020202020204" pitchFamily="34" charset="0"/>
                <a:ea typeface="Canva Sans"/>
                <a:cs typeface="Arial" panose="020B0604020202020204" pitchFamily="34" charset="0"/>
                <a:sym typeface="Canva Sans"/>
              </a:rPr>
              <a:t> </a:t>
            </a:r>
            <a:r>
              <a:rPr lang="es-MX" sz="1400" dirty="0" err="1">
                <a:latin typeface="Arial" panose="020B0604020202020204" pitchFamily="34" charset="0"/>
                <a:ea typeface="Canva Sans"/>
                <a:cs typeface="Arial" panose="020B0604020202020204" pitchFamily="34" charset="0"/>
                <a:sym typeface="Canva Sans"/>
              </a:rPr>
              <a:t>Bash</a:t>
            </a:r>
            <a:r>
              <a:rPr lang="es-MX" sz="1400" dirty="0">
                <a:latin typeface="Arial" panose="020B0604020202020204" pitchFamily="34" charset="0"/>
                <a:ea typeface="Canva Sans"/>
                <a:cs typeface="Arial" panose="020B0604020202020204" pitchFamily="34" charset="0"/>
                <a:sym typeface="Canva Sans"/>
              </a:rPr>
              <a:t> para clonar el repositorio en tu computadora.</a:t>
            </a:r>
          </a:p>
          <a:p>
            <a:pPr algn="just">
              <a:lnSpc>
                <a:spcPts val="1739"/>
              </a:lnSpc>
            </a:pPr>
            <a:endParaRPr lang="es-MX" sz="1400" dirty="0">
              <a:latin typeface="Arial" panose="020B0604020202020204" pitchFamily="34" charset="0"/>
              <a:ea typeface="Canva Sans"/>
              <a:cs typeface="Arial" panose="020B0604020202020204" pitchFamily="34" charset="0"/>
              <a:sym typeface="Canva Sans"/>
            </a:endParaRPr>
          </a:p>
          <a:p>
            <a:pPr algn="just">
              <a:lnSpc>
                <a:spcPts val="1739"/>
              </a:lnSpc>
            </a:pPr>
            <a:r>
              <a:rPr lang="es-MX" sz="1400" dirty="0">
                <a:latin typeface="Arial" panose="020B0604020202020204" pitchFamily="34" charset="0"/>
                <a:ea typeface="Canva Sans"/>
                <a:cs typeface="Arial" panose="020B0604020202020204" pitchFamily="34" charset="0"/>
                <a:sym typeface="Canva Sans"/>
              </a:rPr>
              <a:t>Abre </a:t>
            </a:r>
            <a:r>
              <a:rPr lang="es-MX" sz="1400" dirty="0" err="1">
                <a:latin typeface="Arial" panose="020B0604020202020204" pitchFamily="34" charset="0"/>
                <a:ea typeface="Canva Sans"/>
                <a:cs typeface="Arial" panose="020B0604020202020204" pitchFamily="34" charset="0"/>
                <a:sym typeface="Canva Sans"/>
              </a:rPr>
              <a:t>NetBeans</a:t>
            </a:r>
            <a:r>
              <a:rPr lang="es-MX" sz="1400" dirty="0">
                <a:latin typeface="Arial" panose="020B0604020202020204" pitchFamily="34" charset="0"/>
                <a:ea typeface="Canva Sans"/>
                <a:cs typeface="Arial" panose="020B0604020202020204" pitchFamily="34" charset="0"/>
                <a:sym typeface="Canva Sans"/>
              </a:rPr>
              <a:t>: Inicia </a:t>
            </a:r>
            <a:r>
              <a:rPr lang="es-MX" sz="1400" dirty="0" err="1">
                <a:latin typeface="Arial" panose="020B0604020202020204" pitchFamily="34" charset="0"/>
                <a:ea typeface="Canva Sans"/>
                <a:cs typeface="Arial" panose="020B0604020202020204" pitchFamily="34" charset="0"/>
                <a:sym typeface="Canva Sans"/>
              </a:rPr>
              <a:t>NetBeans</a:t>
            </a:r>
            <a:r>
              <a:rPr lang="es-MX" sz="1400" dirty="0">
                <a:latin typeface="Arial" panose="020B0604020202020204" pitchFamily="34" charset="0"/>
                <a:ea typeface="Canva Sans"/>
                <a:cs typeface="Arial" panose="020B0604020202020204" pitchFamily="34" charset="0"/>
                <a:sym typeface="Canva Sans"/>
              </a:rPr>
              <a:t> y abre el proyecto clonado desde la carpeta donde lo guardaste.</a:t>
            </a:r>
          </a:p>
          <a:p>
            <a:pPr algn="just">
              <a:lnSpc>
                <a:spcPts val="1739"/>
              </a:lnSpc>
            </a:pPr>
            <a:endParaRPr lang="es-MX" sz="1400" dirty="0">
              <a:latin typeface="Arial" panose="020B0604020202020204" pitchFamily="34" charset="0"/>
              <a:ea typeface="Canva Sans"/>
              <a:cs typeface="Arial" panose="020B0604020202020204" pitchFamily="34" charset="0"/>
              <a:sym typeface="Canva Sans"/>
            </a:endParaRPr>
          </a:p>
          <a:p>
            <a:pPr algn="just">
              <a:lnSpc>
                <a:spcPts val="1739"/>
              </a:lnSpc>
            </a:pPr>
            <a:r>
              <a:rPr lang="es-MX" sz="1400" dirty="0">
                <a:latin typeface="Arial" panose="020B0604020202020204" pitchFamily="34" charset="0"/>
                <a:ea typeface="Canva Sans"/>
                <a:cs typeface="Arial" panose="020B0604020202020204" pitchFamily="34" charset="0"/>
                <a:sym typeface="Canva Sans"/>
              </a:rPr>
              <a:t>Verifica dependencias: Asegúrate de que todas las dependencias del proyecto estén correctamente configuradas en </a:t>
            </a:r>
            <a:r>
              <a:rPr lang="es-MX" sz="1400" dirty="0" err="1">
                <a:latin typeface="Arial" panose="020B0604020202020204" pitchFamily="34" charset="0"/>
                <a:ea typeface="Canva Sans"/>
                <a:cs typeface="Arial" panose="020B0604020202020204" pitchFamily="34" charset="0"/>
                <a:sym typeface="Canva Sans"/>
              </a:rPr>
              <a:t>NetBeans</a:t>
            </a:r>
            <a:r>
              <a:rPr lang="es-MX" sz="1400" dirty="0">
                <a:latin typeface="Arial" panose="020B0604020202020204" pitchFamily="34" charset="0"/>
                <a:ea typeface="Canva Sans"/>
                <a:cs typeface="Arial" panose="020B0604020202020204" pitchFamily="34" charset="0"/>
                <a:sym typeface="Canva Sans"/>
              </a:rPr>
              <a:t>.</a:t>
            </a:r>
          </a:p>
          <a:p>
            <a:pPr algn="just">
              <a:lnSpc>
                <a:spcPts val="1739"/>
              </a:lnSpc>
            </a:pPr>
            <a:endParaRPr lang="es-MX" sz="1400" dirty="0">
              <a:latin typeface="Arial" panose="020B0604020202020204" pitchFamily="34" charset="0"/>
              <a:ea typeface="Canva Sans"/>
              <a:cs typeface="Arial" panose="020B0604020202020204" pitchFamily="34" charset="0"/>
              <a:sym typeface="Canva Sans"/>
            </a:endParaRPr>
          </a:p>
          <a:p>
            <a:pPr algn="just">
              <a:lnSpc>
                <a:spcPts val="1739"/>
              </a:lnSpc>
            </a:pPr>
            <a:r>
              <a:rPr lang="es-MX" sz="1400" dirty="0">
                <a:latin typeface="Arial" panose="020B0604020202020204" pitchFamily="34" charset="0"/>
                <a:ea typeface="Canva Sans"/>
                <a:cs typeface="Arial" panose="020B0604020202020204" pitchFamily="34" charset="0"/>
                <a:sym typeface="Canva Sans"/>
              </a:rPr>
              <a:t>Configura el JDK: Comprueba que </a:t>
            </a:r>
            <a:r>
              <a:rPr lang="es-MX" sz="1400" dirty="0" err="1">
                <a:latin typeface="Arial" panose="020B0604020202020204" pitchFamily="34" charset="0"/>
                <a:ea typeface="Canva Sans"/>
                <a:cs typeface="Arial" panose="020B0604020202020204" pitchFamily="34" charset="0"/>
                <a:sym typeface="Canva Sans"/>
              </a:rPr>
              <a:t>NetBeans</a:t>
            </a:r>
            <a:r>
              <a:rPr lang="es-MX" sz="1400" dirty="0">
                <a:latin typeface="Arial" panose="020B0604020202020204" pitchFamily="34" charset="0"/>
                <a:ea typeface="Canva Sans"/>
                <a:cs typeface="Arial" panose="020B0604020202020204" pitchFamily="34" charset="0"/>
                <a:sym typeface="Canva Sans"/>
              </a:rPr>
              <a:t> esté usando la versión correcta del JDK para tu proyecto.</a:t>
            </a:r>
          </a:p>
          <a:p>
            <a:pPr algn="just">
              <a:lnSpc>
                <a:spcPts val="1739"/>
              </a:lnSpc>
            </a:pPr>
            <a:endParaRPr lang="es-MX" sz="1400" dirty="0">
              <a:latin typeface="Arial" panose="020B0604020202020204" pitchFamily="34" charset="0"/>
              <a:ea typeface="Canva Sans"/>
              <a:cs typeface="Arial" panose="020B0604020202020204" pitchFamily="34" charset="0"/>
              <a:sym typeface="Canva Sans"/>
            </a:endParaRPr>
          </a:p>
          <a:p>
            <a:pPr algn="just">
              <a:lnSpc>
                <a:spcPts val="1739"/>
              </a:lnSpc>
            </a:pPr>
            <a:r>
              <a:rPr lang="es-MX" sz="1400" dirty="0">
                <a:latin typeface="Arial" panose="020B0604020202020204" pitchFamily="34" charset="0"/>
                <a:ea typeface="Canva Sans"/>
                <a:cs typeface="Arial" panose="020B0604020202020204" pitchFamily="34" charset="0"/>
                <a:sym typeface="Canva Sans"/>
              </a:rPr>
              <a:t>Corrige errores: Utiliza las herramientas de </a:t>
            </a:r>
            <a:r>
              <a:rPr lang="es-MX" sz="1400" dirty="0" err="1">
                <a:latin typeface="Arial" panose="020B0604020202020204" pitchFamily="34" charset="0"/>
                <a:ea typeface="Canva Sans"/>
                <a:cs typeface="Arial" panose="020B0604020202020204" pitchFamily="34" charset="0"/>
                <a:sym typeface="Canva Sans"/>
              </a:rPr>
              <a:t>NetBeans</a:t>
            </a:r>
            <a:r>
              <a:rPr lang="es-MX" sz="1400" dirty="0">
                <a:latin typeface="Arial" panose="020B0604020202020204" pitchFamily="34" charset="0"/>
                <a:ea typeface="Canva Sans"/>
                <a:cs typeface="Arial" panose="020B0604020202020204" pitchFamily="34" charset="0"/>
                <a:sym typeface="Canva Sans"/>
              </a:rPr>
              <a:t> para identificar y resolver posibles errores en el código.</a:t>
            </a:r>
          </a:p>
          <a:p>
            <a:pPr algn="just">
              <a:lnSpc>
                <a:spcPts val="1739"/>
              </a:lnSpc>
            </a:pPr>
            <a:endParaRPr lang="es-MX" sz="1400" dirty="0">
              <a:latin typeface="Arial" panose="020B0604020202020204" pitchFamily="34" charset="0"/>
              <a:ea typeface="Canva Sans"/>
              <a:cs typeface="Arial" panose="020B0604020202020204" pitchFamily="34" charset="0"/>
              <a:sym typeface="Canva Sans"/>
            </a:endParaRPr>
          </a:p>
          <a:p>
            <a:pPr algn="just">
              <a:lnSpc>
                <a:spcPts val="1739"/>
              </a:lnSpc>
            </a:pPr>
            <a:r>
              <a:rPr lang="es-MX" sz="1400" dirty="0">
                <a:latin typeface="Arial" panose="020B0604020202020204" pitchFamily="34" charset="0"/>
                <a:ea typeface="Canva Sans"/>
                <a:cs typeface="Arial" panose="020B0604020202020204" pitchFamily="34" charset="0"/>
                <a:sym typeface="Canva Sans"/>
              </a:rPr>
              <a:t>Ejecuta el proyecto: Usa </a:t>
            </a:r>
            <a:r>
              <a:rPr lang="es-MX" sz="1400" dirty="0" err="1">
                <a:latin typeface="Arial" panose="020B0604020202020204" pitchFamily="34" charset="0"/>
                <a:ea typeface="Canva Sans"/>
                <a:cs typeface="Arial" panose="020B0604020202020204" pitchFamily="34" charset="0"/>
                <a:sym typeface="Canva Sans"/>
              </a:rPr>
              <a:t>NetBeans</a:t>
            </a:r>
            <a:r>
              <a:rPr lang="es-MX" sz="1400" dirty="0">
                <a:latin typeface="Arial" panose="020B0604020202020204" pitchFamily="34" charset="0"/>
                <a:ea typeface="Canva Sans"/>
                <a:cs typeface="Arial" panose="020B0604020202020204" pitchFamily="34" charset="0"/>
                <a:sym typeface="Canva Sans"/>
              </a:rPr>
              <a:t> para compilar y ejecutar tu proyecto</a:t>
            </a:r>
            <a:r>
              <a:rPr lang="es-MX" sz="1400" dirty="0" smtClean="0">
                <a:latin typeface="Arial" panose="020B0604020202020204" pitchFamily="34" charset="0"/>
                <a:ea typeface="Canva Sans"/>
                <a:cs typeface="Arial" panose="020B0604020202020204" pitchFamily="34" charset="0"/>
                <a:sym typeface="Canva Sans"/>
              </a:rPr>
              <a:t>.</a:t>
            </a:r>
          </a:p>
          <a:p>
            <a:pPr algn="just">
              <a:lnSpc>
                <a:spcPts val="1739"/>
              </a:lnSpc>
            </a:pPr>
            <a:r>
              <a:rPr lang="es-MX" sz="1400" dirty="0">
                <a:latin typeface="Arial" panose="020B0604020202020204" pitchFamily="34" charset="0"/>
                <a:ea typeface="Canva Sans"/>
                <a:cs typeface="Arial" panose="020B0604020202020204" pitchFamily="34" charset="0"/>
                <a:sym typeface="Canva Sans"/>
              </a:rPr>
              <a:t>Actualiza </a:t>
            </a:r>
            <a:r>
              <a:rPr lang="es-MX" sz="1400" dirty="0" err="1">
                <a:latin typeface="Arial" panose="020B0604020202020204" pitchFamily="34" charset="0"/>
                <a:ea typeface="Canva Sans"/>
                <a:cs typeface="Arial" panose="020B0604020202020204" pitchFamily="34" charset="0"/>
                <a:sym typeface="Canva Sans"/>
              </a:rPr>
              <a:t>NetBeans</a:t>
            </a:r>
            <a:r>
              <a:rPr lang="es-MX" sz="1400" dirty="0">
                <a:latin typeface="Arial" panose="020B0604020202020204" pitchFamily="34" charset="0"/>
                <a:ea typeface="Canva Sans"/>
                <a:cs typeface="Arial" panose="020B0604020202020204" pitchFamily="34" charset="0"/>
                <a:sym typeface="Canva Sans"/>
              </a:rPr>
              <a:t> y el JDK: Asegúrate de estar utilizando la última versión de </a:t>
            </a:r>
            <a:r>
              <a:rPr lang="es-MX" sz="1400" dirty="0" err="1">
                <a:latin typeface="Arial" panose="020B0604020202020204" pitchFamily="34" charset="0"/>
                <a:ea typeface="Canva Sans"/>
                <a:cs typeface="Arial" panose="020B0604020202020204" pitchFamily="34" charset="0"/>
                <a:sym typeface="Canva Sans"/>
              </a:rPr>
              <a:t>NetBeans</a:t>
            </a:r>
            <a:r>
              <a:rPr lang="es-MX" sz="1400" dirty="0">
                <a:latin typeface="Arial" panose="020B0604020202020204" pitchFamily="34" charset="0"/>
                <a:ea typeface="Canva Sans"/>
                <a:cs typeface="Arial" panose="020B0604020202020204" pitchFamily="34" charset="0"/>
                <a:sym typeface="Canva Sans"/>
              </a:rPr>
              <a:t> y del JDK para evitar problemas de compatibilidad.</a:t>
            </a:r>
          </a:p>
          <a:p>
            <a:pPr algn="just">
              <a:lnSpc>
                <a:spcPts val="1739"/>
              </a:lnSpc>
            </a:pPr>
            <a:endParaRPr lang="es-MX" sz="1400" dirty="0">
              <a:latin typeface="Arial" panose="020B0604020202020204" pitchFamily="34" charset="0"/>
              <a:ea typeface="Canva Sans"/>
              <a:cs typeface="Arial" panose="020B0604020202020204" pitchFamily="34" charset="0"/>
              <a:sym typeface="Canva Sans"/>
            </a:endParaRPr>
          </a:p>
          <a:p>
            <a:pPr algn="just">
              <a:lnSpc>
                <a:spcPts val="1739"/>
              </a:lnSpc>
            </a:pPr>
            <a:r>
              <a:rPr lang="es-MX" sz="1400" dirty="0">
                <a:latin typeface="Arial" panose="020B0604020202020204" pitchFamily="34" charset="0"/>
                <a:ea typeface="Canva Sans"/>
                <a:cs typeface="Arial" panose="020B0604020202020204" pitchFamily="34" charset="0"/>
                <a:sym typeface="Canva Sans"/>
              </a:rPr>
              <a:t>Configura las variables de entorno: Verifica que las variables de entorno JAVA_HOME y PATH estén correctamente configuradas en tu sistema.</a:t>
            </a:r>
          </a:p>
          <a:p>
            <a:pPr algn="just">
              <a:lnSpc>
                <a:spcPts val="1739"/>
              </a:lnSpc>
            </a:pPr>
            <a:endParaRPr lang="es-MX" sz="1400" dirty="0">
              <a:latin typeface="Arial" panose="020B0604020202020204" pitchFamily="34" charset="0"/>
              <a:ea typeface="Canva Sans"/>
              <a:cs typeface="Arial" panose="020B0604020202020204" pitchFamily="34" charset="0"/>
              <a:sym typeface="Canva Sans"/>
            </a:endParaRPr>
          </a:p>
          <a:p>
            <a:pPr algn="just">
              <a:lnSpc>
                <a:spcPts val="1739"/>
              </a:lnSpc>
            </a:pPr>
            <a:r>
              <a:rPr lang="es-MX" sz="1400" dirty="0">
                <a:latin typeface="Arial" panose="020B0604020202020204" pitchFamily="34" charset="0"/>
                <a:ea typeface="Canva Sans"/>
                <a:cs typeface="Arial" panose="020B0604020202020204" pitchFamily="34" charset="0"/>
                <a:sym typeface="Canva Sans"/>
              </a:rPr>
              <a:t>Revisa los permisos de archivo: Asegúrate de que todos los archivos del proyecto tienen los permisos correctos para ser leídos y modificados.</a:t>
            </a:r>
          </a:p>
          <a:p>
            <a:pPr algn="just">
              <a:lnSpc>
                <a:spcPts val="1739"/>
              </a:lnSpc>
            </a:pPr>
            <a:endParaRPr lang="es-MX" sz="1400" dirty="0">
              <a:latin typeface="Arial" panose="020B0604020202020204" pitchFamily="34" charset="0"/>
              <a:ea typeface="Canva Sans"/>
              <a:cs typeface="Arial" panose="020B0604020202020204" pitchFamily="34" charset="0"/>
              <a:sym typeface="Canva Sans"/>
            </a:endParaRPr>
          </a:p>
          <a:p>
            <a:pPr algn="just">
              <a:lnSpc>
                <a:spcPts val="1739"/>
              </a:lnSpc>
            </a:pPr>
            <a:r>
              <a:rPr lang="es-MX" sz="1400" dirty="0">
                <a:latin typeface="Arial" panose="020B0604020202020204" pitchFamily="34" charset="0"/>
                <a:ea typeface="Canva Sans"/>
                <a:cs typeface="Arial" panose="020B0604020202020204" pitchFamily="34" charset="0"/>
                <a:sym typeface="Canva Sans"/>
              </a:rPr>
              <a:t>Documenta y limpia tu código: Mantén tu código bien documentado y libre de errores, usando comentarios y limpiando código innecesario o duplicado.</a:t>
            </a:r>
          </a:p>
          <a:p>
            <a:pPr algn="just">
              <a:lnSpc>
                <a:spcPts val="1739"/>
              </a:lnSpc>
            </a:pPr>
            <a:endParaRPr lang="es-MX" sz="1400" dirty="0">
              <a:latin typeface="Arial" panose="020B0604020202020204" pitchFamily="34" charset="0"/>
              <a:ea typeface="Canva Sans"/>
              <a:cs typeface="Arial" panose="020B0604020202020204" pitchFamily="34" charset="0"/>
              <a:sym typeface="Canva Sans"/>
            </a:endParaRPr>
          </a:p>
          <a:p>
            <a:pPr algn="just">
              <a:lnSpc>
                <a:spcPts val="1739"/>
              </a:lnSpc>
            </a:pPr>
            <a:r>
              <a:rPr lang="es-MX" sz="1400" dirty="0">
                <a:latin typeface="Arial" panose="020B0604020202020204" pitchFamily="34" charset="0"/>
                <a:ea typeface="Canva Sans"/>
                <a:cs typeface="Arial" panose="020B0604020202020204" pitchFamily="34" charset="0"/>
                <a:sym typeface="Canva Sans"/>
              </a:rPr>
              <a:t>Usa </a:t>
            </a:r>
            <a:r>
              <a:rPr lang="es-MX" sz="1400" dirty="0" err="1">
                <a:latin typeface="Arial" panose="020B0604020202020204" pitchFamily="34" charset="0"/>
                <a:ea typeface="Canva Sans"/>
                <a:cs typeface="Arial" panose="020B0604020202020204" pitchFamily="34" charset="0"/>
                <a:sym typeface="Canva Sans"/>
              </a:rPr>
              <a:t>Git</a:t>
            </a:r>
            <a:r>
              <a:rPr lang="es-MX" sz="1400" dirty="0">
                <a:latin typeface="Arial" panose="020B0604020202020204" pitchFamily="34" charset="0"/>
                <a:ea typeface="Canva Sans"/>
                <a:cs typeface="Arial" panose="020B0604020202020204" pitchFamily="34" charset="0"/>
                <a:sym typeface="Canva Sans"/>
              </a:rPr>
              <a:t> </a:t>
            </a:r>
            <a:r>
              <a:rPr lang="es-MX" sz="1400" dirty="0" err="1">
                <a:latin typeface="Arial" panose="020B0604020202020204" pitchFamily="34" charset="0"/>
                <a:ea typeface="Canva Sans"/>
                <a:cs typeface="Arial" panose="020B0604020202020204" pitchFamily="34" charset="0"/>
                <a:sym typeface="Canva Sans"/>
              </a:rPr>
              <a:t>Bash</a:t>
            </a:r>
            <a:r>
              <a:rPr lang="es-MX" sz="1400" dirty="0">
                <a:latin typeface="Arial" panose="020B0604020202020204" pitchFamily="34" charset="0"/>
                <a:ea typeface="Canva Sans"/>
                <a:cs typeface="Arial" panose="020B0604020202020204" pitchFamily="34" charset="0"/>
                <a:sym typeface="Canva Sans"/>
              </a:rPr>
              <a:t> para gestionar versiones: Utiliza </a:t>
            </a:r>
            <a:r>
              <a:rPr lang="es-MX" sz="1400" dirty="0" err="1">
                <a:latin typeface="Arial" panose="020B0604020202020204" pitchFamily="34" charset="0"/>
                <a:ea typeface="Canva Sans"/>
                <a:cs typeface="Arial" panose="020B0604020202020204" pitchFamily="34" charset="0"/>
                <a:sym typeface="Canva Sans"/>
              </a:rPr>
              <a:t>Git</a:t>
            </a:r>
            <a:r>
              <a:rPr lang="es-MX" sz="1400" dirty="0">
                <a:latin typeface="Arial" panose="020B0604020202020204" pitchFamily="34" charset="0"/>
                <a:ea typeface="Canva Sans"/>
                <a:cs typeface="Arial" panose="020B0604020202020204" pitchFamily="34" charset="0"/>
                <a:sym typeface="Canva Sans"/>
              </a:rPr>
              <a:t> </a:t>
            </a:r>
            <a:r>
              <a:rPr lang="es-MX" sz="1400" dirty="0" err="1">
                <a:latin typeface="Arial" panose="020B0604020202020204" pitchFamily="34" charset="0"/>
                <a:ea typeface="Canva Sans"/>
                <a:cs typeface="Arial" panose="020B0604020202020204" pitchFamily="34" charset="0"/>
                <a:sym typeface="Canva Sans"/>
              </a:rPr>
              <a:t>Bash</a:t>
            </a:r>
            <a:r>
              <a:rPr lang="es-MX" sz="1400" dirty="0">
                <a:latin typeface="Arial" panose="020B0604020202020204" pitchFamily="34" charset="0"/>
                <a:ea typeface="Canva Sans"/>
                <a:cs typeface="Arial" panose="020B0604020202020204" pitchFamily="34" charset="0"/>
                <a:sym typeface="Canva Sans"/>
              </a:rPr>
              <a:t> para controlar versiones y cambios, manteniendo un historial claro de modificaciones.</a:t>
            </a:r>
          </a:p>
          <a:p>
            <a:pPr algn="just">
              <a:lnSpc>
                <a:spcPts val="1739"/>
              </a:lnSpc>
            </a:pPr>
            <a:endParaRPr lang="es-MX" sz="1400" dirty="0">
              <a:latin typeface="Arial" panose="020B0604020202020204" pitchFamily="34" charset="0"/>
              <a:ea typeface="Canva Sans"/>
              <a:cs typeface="Arial" panose="020B0604020202020204" pitchFamily="34" charset="0"/>
              <a:sym typeface="Canva Sans"/>
            </a:endParaRPr>
          </a:p>
          <a:p>
            <a:pPr algn="just">
              <a:lnSpc>
                <a:spcPts val="1739"/>
              </a:lnSpc>
            </a:pPr>
            <a:r>
              <a:rPr lang="es-MX" sz="1400" dirty="0">
                <a:latin typeface="Arial" panose="020B0604020202020204" pitchFamily="34" charset="0"/>
                <a:ea typeface="Canva Sans"/>
                <a:cs typeface="Arial" panose="020B0604020202020204" pitchFamily="34" charset="0"/>
                <a:sym typeface="Canva Sans"/>
              </a:rPr>
              <a:t>Verifica las configuraciones de red: Si tu proyecto Java necesita conectarse a una red, asegúrate de que las configuraciones de red y firewall no interfieran con la ejecución del código.</a:t>
            </a:r>
            <a:endParaRPr lang="en-US" sz="1400" dirty="0">
              <a:latin typeface="Arial" panose="020B0604020202020204" pitchFamily="34" charset="0"/>
              <a:ea typeface="Canva Sans"/>
              <a:cs typeface="Arial" panose="020B0604020202020204" pitchFamily="34" charset="0"/>
              <a:sym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9191" y="183718"/>
            <a:ext cx="6847947" cy="9297731"/>
            <a:chOff x="0" y="0"/>
            <a:chExt cx="2659043" cy="3610289"/>
          </a:xfrm>
        </p:grpSpPr>
        <p:sp>
          <p:nvSpPr>
            <p:cNvPr id="3" name="Freeform 3"/>
            <p:cNvSpPr/>
            <p:nvPr/>
          </p:nvSpPr>
          <p:spPr>
            <a:xfrm>
              <a:off x="0" y="0"/>
              <a:ext cx="2659043" cy="3610289"/>
            </a:xfrm>
            <a:custGeom>
              <a:avLst/>
              <a:gdLst/>
              <a:ahLst/>
              <a:cxnLst/>
              <a:rect l="l" t="t" r="r" b="b"/>
              <a:pathLst>
                <a:path w="2659043" h="3610289">
                  <a:moveTo>
                    <a:pt x="33916" y="0"/>
                  </a:moveTo>
                  <a:lnTo>
                    <a:pt x="2625127" y="0"/>
                  </a:lnTo>
                  <a:cubicBezTo>
                    <a:pt x="2634122" y="0"/>
                    <a:pt x="2642749" y="3573"/>
                    <a:pt x="2649109" y="9934"/>
                  </a:cubicBezTo>
                  <a:cubicBezTo>
                    <a:pt x="2655470" y="16294"/>
                    <a:pt x="2659043" y="24921"/>
                    <a:pt x="2659043" y="33916"/>
                  </a:cubicBezTo>
                  <a:lnTo>
                    <a:pt x="2659043" y="3576372"/>
                  </a:lnTo>
                  <a:cubicBezTo>
                    <a:pt x="2659043" y="3585367"/>
                    <a:pt x="2655470" y="3593994"/>
                    <a:pt x="2649109" y="3600355"/>
                  </a:cubicBezTo>
                  <a:cubicBezTo>
                    <a:pt x="2642749" y="3606715"/>
                    <a:pt x="2634122" y="3610289"/>
                    <a:pt x="2625127" y="3610289"/>
                  </a:cubicBezTo>
                  <a:lnTo>
                    <a:pt x="33916" y="3610289"/>
                  </a:lnTo>
                  <a:cubicBezTo>
                    <a:pt x="24921" y="3610289"/>
                    <a:pt x="16294" y="3606715"/>
                    <a:pt x="9934" y="3600355"/>
                  </a:cubicBezTo>
                  <a:cubicBezTo>
                    <a:pt x="3573" y="3593994"/>
                    <a:pt x="0" y="3585367"/>
                    <a:pt x="0" y="3576372"/>
                  </a:cubicBezTo>
                  <a:lnTo>
                    <a:pt x="0" y="33916"/>
                  </a:lnTo>
                  <a:cubicBezTo>
                    <a:pt x="0" y="24921"/>
                    <a:pt x="3573" y="16294"/>
                    <a:pt x="9934" y="9934"/>
                  </a:cubicBezTo>
                  <a:cubicBezTo>
                    <a:pt x="16294" y="3573"/>
                    <a:pt x="24921" y="0"/>
                    <a:pt x="33916" y="0"/>
                  </a:cubicBezTo>
                  <a:close/>
                </a:path>
              </a:pathLst>
            </a:custGeom>
            <a:solidFill>
              <a:srgbClr val="000000">
                <a:alpha val="0"/>
              </a:srgbClr>
            </a:solidFill>
            <a:ln w="19050" cap="rnd">
              <a:solidFill>
                <a:srgbClr val="18355E"/>
              </a:solidFill>
              <a:prstDash val="solid"/>
              <a:round/>
            </a:ln>
          </p:spPr>
          <p:txBody>
            <a:bodyPr/>
            <a:lstStyle/>
            <a:p>
              <a:endParaRPr lang="es-GT"/>
            </a:p>
          </p:txBody>
        </p:sp>
        <p:sp>
          <p:nvSpPr>
            <p:cNvPr id="4" name="TextBox 4"/>
            <p:cNvSpPr txBox="1"/>
            <p:nvPr/>
          </p:nvSpPr>
          <p:spPr>
            <a:xfrm>
              <a:off x="0" y="-28575"/>
              <a:ext cx="2659043" cy="3638864"/>
            </a:xfrm>
            <a:prstGeom prst="rect">
              <a:avLst/>
            </a:prstGeom>
          </p:spPr>
          <p:txBody>
            <a:bodyPr lIns="50800" tIns="50800" rIns="50800" bIns="50800" rtlCol="0" anchor="ctr"/>
            <a:lstStyle/>
            <a:p>
              <a:pPr algn="ctr">
                <a:lnSpc>
                  <a:spcPts val="1960"/>
                </a:lnSpc>
                <a:spcBef>
                  <a:spcPct val="0"/>
                </a:spcBef>
              </a:pPr>
              <a:endParaRPr/>
            </a:p>
          </p:txBody>
        </p:sp>
      </p:grpSp>
      <p:sp>
        <p:nvSpPr>
          <p:cNvPr id="5" name="Freeform 5"/>
          <p:cNvSpPr/>
          <p:nvPr/>
        </p:nvSpPr>
        <p:spPr>
          <a:xfrm rot="-5400000">
            <a:off x="-618252" y="1695139"/>
            <a:ext cx="2790985" cy="405961"/>
          </a:xfrm>
          <a:custGeom>
            <a:avLst/>
            <a:gdLst/>
            <a:ahLst/>
            <a:cxnLst/>
            <a:rect l="l" t="t" r="r" b="b"/>
            <a:pathLst>
              <a:path w="2790985" h="405961">
                <a:moveTo>
                  <a:pt x="0" y="0"/>
                </a:moveTo>
                <a:lnTo>
                  <a:pt x="2790984" y="0"/>
                </a:lnTo>
                <a:lnTo>
                  <a:pt x="2790984" y="405961"/>
                </a:lnTo>
                <a:lnTo>
                  <a:pt x="0" y="40596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s-GT"/>
          </a:p>
        </p:txBody>
      </p:sp>
      <p:sp>
        <p:nvSpPr>
          <p:cNvPr id="6" name="Freeform 6"/>
          <p:cNvSpPr/>
          <p:nvPr/>
        </p:nvSpPr>
        <p:spPr>
          <a:xfrm rot="5400000">
            <a:off x="5496529" y="7882976"/>
            <a:ext cx="2790985" cy="405961"/>
          </a:xfrm>
          <a:custGeom>
            <a:avLst/>
            <a:gdLst/>
            <a:ahLst/>
            <a:cxnLst/>
            <a:rect l="l" t="t" r="r" b="b"/>
            <a:pathLst>
              <a:path w="2790985" h="405961">
                <a:moveTo>
                  <a:pt x="0" y="0"/>
                </a:moveTo>
                <a:lnTo>
                  <a:pt x="2790984" y="0"/>
                </a:lnTo>
                <a:lnTo>
                  <a:pt x="2790984" y="405962"/>
                </a:lnTo>
                <a:lnTo>
                  <a:pt x="0" y="40596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s-GT"/>
          </a:p>
        </p:txBody>
      </p:sp>
      <p:sp>
        <p:nvSpPr>
          <p:cNvPr id="7" name="TextBox 7"/>
          <p:cNvSpPr txBox="1"/>
          <p:nvPr/>
        </p:nvSpPr>
        <p:spPr>
          <a:xfrm>
            <a:off x="1340185" y="759826"/>
            <a:ext cx="5045961" cy="409572"/>
          </a:xfrm>
          <a:prstGeom prst="rect">
            <a:avLst/>
          </a:prstGeom>
        </p:spPr>
        <p:txBody>
          <a:bodyPr lIns="0" tIns="0" rIns="0" bIns="0" rtlCol="0" anchor="t">
            <a:spAutoFit/>
          </a:bodyPr>
          <a:lstStyle/>
          <a:p>
            <a:pPr algn="ctr">
              <a:lnSpc>
                <a:spcPts val="3395"/>
              </a:lnSpc>
              <a:spcBef>
                <a:spcPct val="0"/>
              </a:spcBef>
            </a:pPr>
            <a:r>
              <a:rPr lang="en-US" sz="2425" spc="80">
                <a:solidFill>
                  <a:srgbClr val="18355E"/>
                </a:solidFill>
                <a:latin typeface="Garet"/>
                <a:ea typeface="Garet"/>
                <a:cs typeface="Garet"/>
                <a:sym typeface="Garet"/>
              </a:rPr>
              <a:t>INFORMACIÓN DE CONTACTO:</a:t>
            </a:r>
          </a:p>
        </p:txBody>
      </p:sp>
      <p:sp>
        <p:nvSpPr>
          <p:cNvPr id="8" name="TextBox 8"/>
          <p:cNvSpPr txBox="1"/>
          <p:nvPr/>
        </p:nvSpPr>
        <p:spPr>
          <a:xfrm>
            <a:off x="1340185" y="1524000"/>
            <a:ext cx="3890246" cy="1923604"/>
          </a:xfrm>
          <a:prstGeom prst="rect">
            <a:avLst/>
          </a:prstGeom>
        </p:spPr>
        <p:txBody>
          <a:bodyPr wrap="square" lIns="0" tIns="0" rIns="0" bIns="0" rtlCol="0" anchor="t">
            <a:spAutoFit/>
          </a:bodyPr>
          <a:lstStyle/>
          <a:p>
            <a:pPr algn="just">
              <a:lnSpc>
                <a:spcPts val="2940"/>
              </a:lnSpc>
            </a:pPr>
            <a:r>
              <a:rPr lang="en-US" sz="1400" dirty="0" err="1">
                <a:latin typeface="Arial" panose="020B0604020202020204" pitchFamily="34" charset="0"/>
                <a:ea typeface="Canva Sans"/>
                <a:cs typeface="Arial" panose="020B0604020202020204" pitchFamily="34" charset="0"/>
                <a:sym typeface="Canva Sans"/>
              </a:rPr>
              <a:t>Nombre</a:t>
            </a:r>
            <a:r>
              <a:rPr lang="en-US" sz="1400" dirty="0">
                <a:latin typeface="Arial" panose="020B0604020202020204" pitchFamily="34" charset="0"/>
                <a:ea typeface="Canva Sans"/>
                <a:cs typeface="Arial" panose="020B0604020202020204" pitchFamily="34" charset="0"/>
                <a:sym typeface="Canva Sans"/>
              </a:rPr>
              <a:t>: </a:t>
            </a:r>
            <a:r>
              <a:rPr lang="en-US" sz="1400" dirty="0" smtClean="0">
                <a:latin typeface="Arial" panose="020B0604020202020204" pitchFamily="34" charset="0"/>
                <a:ea typeface="Canva Sans"/>
                <a:cs typeface="Arial" panose="020B0604020202020204" pitchFamily="34" charset="0"/>
                <a:sym typeface="Canva Sans"/>
              </a:rPr>
              <a:t>Abdiel Israel Alonzo Sum.</a:t>
            </a:r>
            <a:endParaRPr lang="en-US" sz="1400" dirty="0">
              <a:latin typeface="Arial" panose="020B0604020202020204" pitchFamily="34" charset="0"/>
              <a:ea typeface="Canva Sans"/>
              <a:cs typeface="Arial" panose="020B0604020202020204" pitchFamily="34" charset="0"/>
              <a:sym typeface="Canva Sans"/>
            </a:endParaRPr>
          </a:p>
          <a:p>
            <a:pPr algn="just">
              <a:lnSpc>
                <a:spcPts val="2940"/>
              </a:lnSpc>
            </a:pPr>
            <a:r>
              <a:rPr lang="en-US" sz="1400" dirty="0" err="1">
                <a:latin typeface="Arial" panose="020B0604020202020204" pitchFamily="34" charset="0"/>
                <a:ea typeface="Canva Sans"/>
                <a:cs typeface="Arial" panose="020B0604020202020204" pitchFamily="34" charset="0"/>
                <a:sym typeface="Canva Sans"/>
              </a:rPr>
              <a:t>Correo</a:t>
            </a:r>
            <a:r>
              <a:rPr lang="en-US" sz="1400" dirty="0">
                <a:latin typeface="Arial" panose="020B0604020202020204" pitchFamily="34" charset="0"/>
                <a:ea typeface="Canva Sans"/>
                <a:cs typeface="Arial" panose="020B0604020202020204" pitchFamily="34" charset="0"/>
                <a:sym typeface="Canva Sans"/>
              </a:rPr>
              <a:t> </a:t>
            </a:r>
            <a:r>
              <a:rPr lang="en-US" sz="1400" dirty="0" err="1">
                <a:latin typeface="Arial" panose="020B0604020202020204" pitchFamily="34" charset="0"/>
                <a:ea typeface="Canva Sans"/>
                <a:cs typeface="Arial" panose="020B0604020202020204" pitchFamily="34" charset="0"/>
                <a:sym typeface="Canva Sans"/>
              </a:rPr>
              <a:t>electrónico</a:t>
            </a:r>
            <a:r>
              <a:rPr lang="en-US" sz="1400" dirty="0">
                <a:latin typeface="Arial" panose="020B0604020202020204" pitchFamily="34" charset="0"/>
                <a:ea typeface="Canva Sans"/>
                <a:cs typeface="Arial" panose="020B0604020202020204" pitchFamily="34" charset="0"/>
                <a:sym typeface="Canva Sans"/>
              </a:rPr>
              <a:t>: </a:t>
            </a:r>
            <a:r>
              <a:rPr lang="en-US" sz="1400" dirty="0" smtClean="0">
                <a:latin typeface="Arial" panose="020B0604020202020204" pitchFamily="34" charset="0"/>
                <a:ea typeface="Canva Sans"/>
                <a:cs typeface="Arial" panose="020B0604020202020204" pitchFamily="34" charset="0"/>
                <a:sym typeface="Canva Sans"/>
              </a:rPr>
              <a:t>abdie.a.sum@gmail.com</a:t>
            </a:r>
            <a:endParaRPr lang="en-US" sz="1400" dirty="0">
              <a:latin typeface="Arial" panose="020B0604020202020204" pitchFamily="34" charset="0"/>
              <a:ea typeface="Canva Sans"/>
              <a:cs typeface="Arial" panose="020B0604020202020204" pitchFamily="34" charset="0"/>
              <a:sym typeface="Canva Sans"/>
            </a:endParaRPr>
          </a:p>
          <a:p>
            <a:pPr algn="just">
              <a:lnSpc>
                <a:spcPts val="2940"/>
              </a:lnSpc>
            </a:pPr>
            <a:r>
              <a:rPr lang="en-US" sz="1400" dirty="0" err="1" smtClean="0">
                <a:latin typeface="Arial" panose="020B0604020202020204" pitchFamily="34" charset="0"/>
                <a:ea typeface="Canva Sans"/>
                <a:cs typeface="Arial" panose="020B0604020202020204" pitchFamily="34" charset="0"/>
                <a:sym typeface="Canva Sans"/>
              </a:rPr>
              <a:t>Teléfono</a:t>
            </a:r>
            <a:r>
              <a:rPr lang="en-US" sz="1400" dirty="0" smtClean="0">
                <a:latin typeface="Arial" panose="020B0604020202020204" pitchFamily="34" charset="0"/>
                <a:ea typeface="Canva Sans"/>
                <a:cs typeface="Arial" panose="020B0604020202020204" pitchFamily="34" charset="0"/>
                <a:sym typeface="Canva Sans"/>
              </a:rPr>
              <a:t>: 4141-2005</a:t>
            </a:r>
          </a:p>
          <a:p>
            <a:pPr algn="just">
              <a:lnSpc>
                <a:spcPts val="2940"/>
              </a:lnSpc>
            </a:pPr>
            <a:r>
              <a:rPr lang="en-US" sz="1400" dirty="0" err="1" smtClean="0">
                <a:latin typeface="Arial" panose="020B0604020202020204" pitchFamily="34" charset="0"/>
                <a:ea typeface="Canva Sans"/>
                <a:cs typeface="Arial" panose="020B0604020202020204" pitchFamily="34" charset="0"/>
                <a:sym typeface="Canva Sans"/>
              </a:rPr>
              <a:t>Ubicación</a:t>
            </a:r>
            <a:r>
              <a:rPr lang="en-US" sz="1400" dirty="0" smtClean="0">
                <a:latin typeface="Arial" panose="020B0604020202020204" pitchFamily="34" charset="0"/>
                <a:ea typeface="Canva Sans"/>
                <a:cs typeface="Arial" panose="020B0604020202020204" pitchFamily="34" charset="0"/>
                <a:sym typeface="Canva Sans"/>
              </a:rPr>
              <a:t>: Quetzaltenango, </a:t>
            </a:r>
            <a:r>
              <a:rPr lang="en-US" sz="1400" dirty="0" err="1" smtClean="0">
                <a:latin typeface="Arial" panose="020B0604020202020204" pitchFamily="34" charset="0"/>
                <a:ea typeface="Canva Sans"/>
                <a:cs typeface="Arial" panose="020B0604020202020204" pitchFamily="34" charset="0"/>
                <a:sym typeface="Canva Sans"/>
              </a:rPr>
              <a:t>Xela</a:t>
            </a:r>
            <a:endParaRPr lang="en-US" sz="1400" dirty="0" smtClean="0">
              <a:latin typeface="Arial" panose="020B0604020202020204" pitchFamily="34" charset="0"/>
              <a:ea typeface="Canva Sans"/>
              <a:cs typeface="Arial" panose="020B0604020202020204" pitchFamily="34" charset="0"/>
              <a:sym typeface="Canva Sans"/>
            </a:endParaRPr>
          </a:p>
          <a:p>
            <a:pPr algn="ctr">
              <a:lnSpc>
                <a:spcPts val="3359"/>
              </a:lnSpc>
            </a:pPr>
            <a:endParaRPr lang="en-US" sz="2100" dirty="0">
              <a:solidFill>
                <a:srgbClr val="18355E"/>
              </a:solidFill>
              <a:latin typeface="Canva Sans"/>
              <a:ea typeface="Canva Sans"/>
              <a:cs typeface="Canva Sans"/>
              <a:sym typeface="Canva Sans"/>
            </a:endParaRPr>
          </a:p>
        </p:txBody>
      </p:sp>
      <p:sp>
        <p:nvSpPr>
          <p:cNvPr id="11" name="TextBox 2"/>
          <p:cNvSpPr txBox="1"/>
          <p:nvPr/>
        </p:nvSpPr>
        <p:spPr>
          <a:xfrm>
            <a:off x="1950316" y="4395426"/>
            <a:ext cx="4191000" cy="271228"/>
          </a:xfrm>
          <a:prstGeom prst="rect">
            <a:avLst/>
          </a:prstGeom>
        </p:spPr>
        <p:txBody>
          <a:bodyPr wrap="square" lIns="0" tIns="0" rIns="0" bIns="0" rtlCol="0" anchor="t">
            <a:spAutoFit/>
          </a:bodyPr>
          <a:lstStyle/>
          <a:p>
            <a:pPr algn="ctr">
              <a:lnSpc>
                <a:spcPts val="1679"/>
              </a:lnSpc>
              <a:spcBef>
                <a:spcPct val="0"/>
              </a:spcBef>
            </a:pPr>
            <a:r>
              <a:rPr lang="en-US" sz="2800" dirty="0" err="1">
                <a:ln w="0"/>
                <a:solidFill>
                  <a:schemeClr val="accent1"/>
                </a:solidFill>
                <a:effectLst>
                  <a:outerShdw blurRad="38100" dist="25400" dir="5400000" algn="ctr" rotWithShape="0">
                    <a:srgbClr val="6E747A">
                      <a:alpha val="43000"/>
                    </a:srgbClr>
                  </a:outerShdw>
                </a:effectLst>
                <a:latin typeface="Garet"/>
                <a:ea typeface="Garet"/>
                <a:cs typeface="Garet"/>
                <a:sym typeface="Garet"/>
              </a:rPr>
              <a:t>Nombre</a:t>
            </a:r>
            <a:r>
              <a:rPr lang="en-US" sz="2800" dirty="0">
                <a:ln w="0"/>
                <a:solidFill>
                  <a:schemeClr val="accent1"/>
                </a:solidFill>
                <a:effectLst>
                  <a:outerShdw blurRad="38100" dist="25400" dir="5400000" algn="ctr" rotWithShape="0">
                    <a:srgbClr val="6E747A">
                      <a:alpha val="43000"/>
                    </a:srgbClr>
                  </a:outerShdw>
                </a:effectLst>
                <a:latin typeface="Garet"/>
                <a:ea typeface="Garet"/>
                <a:cs typeface="Garet"/>
                <a:sym typeface="Garet"/>
              </a:rPr>
              <a:t> del Proyecto:</a:t>
            </a:r>
          </a:p>
        </p:txBody>
      </p:sp>
      <p:sp>
        <p:nvSpPr>
          <p:cNvPr id="12" name="TextBox 3"/>
          <p:cNvSpPr txBox="1"/>
          <p:nvPr/>
        </p:nvSpPr>
        <p:spPr>
          <a:xfrm>
            <a:off x="388216" y="5943600"/>
            <a:ext cx="6898922" cy="672172"/>
          </a:xfrm>
          <a:prstGeom prst="rect">
            <a:avLst/>
          </a:prstGeom>
        </p:spPr>
        <p:txBody>
          <a:bodyPr lIns="0" tIns="0" rIns="0" bIns="0" rtlCol="0" anchor="t">
            <a:spAutoFit/>
          </a:bodyPr>
          <a:lstStyle/>
          <a:p>
            <a:pPr marL="0" lvl="0" indent="0" algn="ctr">
              <a:lnSpc>
                <a:spcPts val="5649"/>
              </a:lnSpc>
              <a:spcBef>
                <a:spcPct val="0"/>
              </a:spcBef>
            </a:pPr>
            <a:r>
              <a:rPr lang="en-US" sz="4035" b="1" dirty="0" smtClean="0">
                <a:solidFill>
                  <a:srgbClr val="000000"/>
                </a:solidFill>
                <a:latin typeface="Open Sans Bold"/>
                <a:ea typeface="Open Sans Bold"/>
                <a:cs typeface="Open Sans Bold"/>
                <a:sym typeface="Open Sans Bold"/>
              </a:rPr>
              <a:t>Control de </a:t>
            </a:r>
            <a:r>
              <a:rPr lang="en-US" sz="4035" b="1" dirty="0" err="1" smtClean="0">
                <a:solidFill>
                  <a:srgbClr val="000000"/>
                </a:solidFill>
                <a:latin typeface="Open Sans Bold"/>
                <a:ea typeface="Open Sans Bold"/>
                <a:cs typeface="Open Sans Bold"/>
                <a:sym typeface="Open Sans Bold"/>
              </a:rPr>
              <a:t>ventas</a:t>
            </a:r>
            <a:endParaRPr lang="en-US" sz="4035" b="1" dirty="0">
              <a:solidFill>
                <a:srgbClr val="000000"/>
              </a:solidFill>
              <a:latin typeface="Open Sans Bold"/>
              <a:ea typeface="Open Sans Bold"/>
              <a:cs typeface="Open Sans Bold"/>
              <a:sym typeface="Open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1290</TotalTime>
  <Words>680</Words>
  <Application>Microsoft Office PowerPoint</Application>
  <PresentationFormat>Personalizado</PresentationFormat>
  <Paragraphs>56</Paragraphs>
  <Slides>6</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vt:i4>
      </vt:variant>
    </vt:vector>
  </HeadingPairs>
  <TitlesOfParts>
    <vt:vector size="14" baseType="lpstr">
      <vt:lpstr>Symbol</vt:lpstr>
      <vt:lpstr>Arial</vt:lpstr>
      <vt:lpstr>Garet</vt:lpstr>
      <vt:lpstr>Calibri</vt:lpstr>
      <vt:lpstr>Open Sans Bold</vt:lpstr>
      <vt:lpstr>Canva Sans</vt:lpstr>
      <vt:lpstr>Bahnschrift SemiBold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Copia de MANUAL TECNICO CTEISA</dc:title>
  <cp:lastModifiedBy>Abdiel Alonzo</cp:lastModifiedBy>
  <cp:revision>22</cp:revision>
  <cp:lastPrinted>2024-10-17T07:02:47Z</cp:lastPrinted>
  <dcterms:created xsi:type="dcterms:W3CDTF">2006-08-16T00:00:00Z</dcterms:created>
  <dcterms:modified xsi:type="dcterms:W3CDTF">2024-10-25T06:01:50Z</dcterms:modified>
  <dc:identifier>DAGRnrzRoE8</dc:identifier>
</cp:coreProperties>
</file>